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93" r:id="rId2"/>
    <p:sldId id="399" r:id="rId3"/>
    <p:sldId id="394" r:id="rId4"/>
    <p:sldId id="455" r:id="rId5"/>
    <p:sldId id="428" r:id="rId6"/>
    <p:sldId id="395" r:id="rId7"/>
    <p:sldId id="429" r:id="rId8"/>
    <p:sldId id="450" r:id="rId9"/>
    <p:sldId id="396" r:id="rId10"/>
    <p:sldId id="451" r:id="rId11"/>
    <p:sldId id="403" r:id="rId12"/>
    <p:sldId id="452" r:id="rId13"/>
    <p:sldId id="397" r:id="rId14"/>
    <p:sldId id="402" r:id="rId15"/>
    <p:sldId id="404" r:id="rId16"/>
    <p:sldId id="405" r:id="rId17"/>
    <p:sldId id="438" r:id="rId18"/>
    <p:sldId id="453" r:id="rId19"/>
    <p:sldId id="431" r:id="rId20"/>
    <p:sldId id="410" r:id="rId21"/>
    <p:sldId id="427" r:id="rId22"/>
    <p:sldId id="411" r:id="rId23"/>
    <p:sldId id="434" r:id="rId24"/>
    <p:sldId id="412" r:id="rId25"/>
    <p:sldId id="413" r:id="rId26"/>
    <p:sldId id="440" r:id="rId27"/>
    <p:sldId id="414" r:id="rId28"/>
    <p:sldId id="443" r:id="rId29"/>
    <p:sldId id="416" r:id="rId30"/>
    <p:sldId id="454" r:id="rId31"/>
    <p:sldId id="441" r:id="rId32"/>
    <p:sldId id="426" r:id="rId33"/>
    <p:sldId id="417" r:id="rId34"/>
    <p:sldId id="436" r:id="rId35"/>
    <p:sldId id="418" r:id="rId36"/>
    <p:sldId id="419" r:id="rId37"/>
    <p:sldId id="437" r:id="rId38"/>
    <p:sldId id="442" r:id="rId39"/>
    <p:sldId id="420" r:id="rId40"/>
    <p:sldId id="421" r:id="rId41"/>
    <p:sldId id="422" r:id="rId42"/>
    <p:sldId id="423" r:id="rId43"/>
    <p:sldId id="433" r:id="rId44"/>
    <p:sldId id="424" r:id="rId45"/>
    <p:sldId id="425" r:id="rId46"/>
    <p:sldId id="400" r:id="rId47"/>
    <p:sldId id="444" r:id="rId48"/>
    <p:sldId id="445" r:id="rId49"/>
    <p:sldId id="448" r:id="rId50"/>
    <p:sldId id="447" r:id="rId51"/>
    <p:sldId id="44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os" initials="a" lastIdx="2" clrIdx="0">
    <p:extLst>
      <p:ext uri="{19B8F6BF-5375-455C-9EA6-DF929625EA0E}">
        <p15:presenceInfo xmlns:p15="http://schemas.microsoft.com/office/powerpoint/2012/main" userId="amir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FCE"/>
    <a:srgbClr val="004FC0"/>
    <a:srgbClr val="ED6464"/>
    <a:srgbClr val="F4C278"/>
    <a:srgbClr val="F9DDB4"/>
    <a:srgbClr val="FFD885"/>
    <a:srgbClr val="61422D"/>
    <a:srgbClr val="AB8040"/>
    <a:srgbClr val="E6BA3E"/>
    <a:srgbClr val="8B5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2" autoAdjust="0"/>
    <p:restoredTop sz="94660"/>
  </p:normalViewPr>
  <p:slideViewPr>
    <p:cSldViewPr snapToGrid="0">
      <p:cViewPr varScale="1">
        <p:scale>
          <a:sx n="86" d="100"/>
          <a:sy n="86" d="100"/>
        </p:scale>
        <p:origin x="1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8CD77-BE3B-43B8-8FB8-C86C30C701ED}" type="datetimeFigureOut">
              <a:rPr lang="fa-IR" smtClean="0"/>
              <a:t>30/05/1445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39887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CD77-BE3B-43B8-8FB8-C86C30C701ED}" type="datetimeFigureOut">
              <a:rPr lang="fa-IR" smtClean="0"/>
              <a:t>30/05/1445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90829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CD77-BE3B-43B8-8FB8-C86C30C701ED}" type="datetimeFigureOut">
              <a:rPr lang="fa-IR" smtClean="0"/>
              <a:t>30/05/1445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24731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CD77-BE3B-43B8-8FB8-C86C30C701ED}" type="datetimeFigureOut">
              <a:rPr lang="fa-IR" smtClean="0"/>
              <a:t>30/05/1445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267450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CD77-BE3B-43B8-8FB8-C86C30C701ED}" type="datetimeFigureOut">
              <a:rPr lang="fa-IR" smtClean="0"/>
              <a:t>30/05/1445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26884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8CD77-BE3B-43B8-8FB8-C86C30C701ED}" type="datetimeFigureOut">
              <a:rPr lang="fa-IR" smtClean="0"/>
              <a:t>30/05/1445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19340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8CD77-BE3B-43B8-8FB8-C86C30C701ED}" type="datetimeFigureOut">
              <a:rPr lang="fa-IR" smtClean="0"/>
              <a:t>30/05/1445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252465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68CD77-BE3B-43B8-8FB8-C86C30C701ED}" type="datetimeFigureOut">
              <a:rPr lang="fa-IR" smtClean="0"/>
              <a:t>30/05/1445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123108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8CD77-BE3B-43B8-8FB8-C86C30C701ED}" type="datetimeFigureOut">
              <a:rPr lang="fa-IR" smtClean="0"/>
              <a:t>30/05/1445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425262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68CD77-BE3B-43B8-8FB8-C86C30C701ED}" type="datetimeFigureOut">
              <a:rPr lang="fa-IR" smtClean="0"/>
              <a:t>30/05/1445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42583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68CD77-BE3B-43B8-8FB8-C86C30C701ED}" type="datetimeFigureOut">
              <a:rPr lang="fa-IR" smtClean="0"/>
              <a:t>30/05/1445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03C00C-C7DC-4114-B087-51F0FF73381E}" type="slidenum">
              <a:rPr lang="fa-IR" smtClean="0"/>
              <a:t>‹#›</a:t>
            </a:fld>
            <a:endParaRPr lang="fa-IR"/>
          </a:p>
        </p:txBody>
      </p:sp>
    </p:spTree>
    <p:extLst>
      <p:ext uri="{BB962C8B-B14F-4D97-AF65-F5344CB8AC3E}">
        <p14:creationId xmlns:p14="http://schemas.microsoft.com/office/powerpoint/2010/main" val="20964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8CD77-BE3B-43B8-8FB8-C86C30C701ED}" type="datetimeFigureOut">
              <a:rPr lang="fa-IR" smtClean="0"/>
              <a:t>30/05/1445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3C00C-C7DC-4114-B087-51F0FF73381E}" type="slidenum">
              <a:rPr lang="fa-IR" smtClean="0"/>
              <a:t>‹#›</a:t>
            </a:fld>
            <a:endParaRPr lang="fa-IR"/>
          </a:p>
        </p:txBody>
      </p:sp>
    </p:spTree>
    <p:extLst>
      <p:ext uri="{BB962C8B-B14F-4D97-AF65-F5344CB8AC3E}">
        <p14:creationId xmlns:p14="http://schemas.microsoft.com/office/powerpoint/2010/main" val="134651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CBFDE3-85B8-44EC-B01D-124312DE37F6}"/>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39057" b="33789"/>
          <a:stretch/>
        </p:blipFill>
        <p:spPr>
          <a:xfrm>
            <a:off x="0" y="0"/>
            <a:ext cx="12174285" cy="6858000"/>
          </a:xfrm>
          <a:prstGeom prst="rect">
            <a:avLst/>
          </a:prstGeom>
        </p:spPr>
      </p:pic>
      <p:pic>
        <p:nvPicPr>
          <p:cNvPr id="2" name="Picture 1">
            <a:extLst>
              <a:ext uri="{FF2B5EF4-FFF2-40B4-BE49-F238E27FC236}">
                <a16:creationId xmlns:a16="http://schemas.microsoft.com/office/drawing/2014/main" id="{497D7A9C-CC8E-AB10-E89E-311554950EA6}"/>
              </a:ext>
            </a:extLst>
          </p:cNvPr>
          <p:cNvPicPr>
            <a:picLocks noChangeAspect="1"/>
          </p:cNvPicPr>
          <p:nvPr/>
        </p:nvPicPr>
        <p:blipFill>
          <a:blip r:embed="rId3">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3944114" y="2036820"/>
            <a:ext cx="5086350" cy="1806576"/>
          </a:xfrm>
          <a:prstGeom prst="rect">
            <a:avLst/>
          </a:prstGeom>
        </p:spPr>
      </p:pic>
      <p:pic>
        <p:nvPicPr>
          <p:cNvPr id="3" name="Picture 2">
            <a:extLst>
              <a:ext uri="{FF2B5EF4-FFF2-40B4-BE49-F238E27FC236}">
                <a16:creationId xmlns:a16="http://schemas.microsoft.com/office/drawing/2014/main" id="{ACECF590-5BE4-C02C-D3D3-2832665CF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99" y="0"/>
            <a:ext cx="3657601" cy="1262471"/>
          </a:xfrm>
          <a:prstGeom prst="rect">
            <a:avLst/>
          </a:prstGeom>
        </p:spPr>
      </p:pic>
      <p:pic>
        <p:nvPicPr>
          <p:cNvPr id="4" name="Picture 3" descr="F:\New Folder\نشان سازمان غذا و دارو.jpg">
            <a:extLst>
              <a:ext uri="{FF2B5EF4-FFF2-40B4-BE49-F238E27FC236}">
                <a16:creationId xmlns:a16="http://schemas.microsoft.com/office/drawing/2014/main" id="{CF94BA89-B1D8-E313-D445-AC5E86425F00}"/>
              </a:ext>
            </a:extLst>
          </p:cNvPr>
          <p:cNvPicPr/>
          <p:nvPr/>
        </p:nvPicPr>
        <p:blipFill>
          <a:blip r:embed="rId5" cstate="print">
            <a:lum bright="-1000" contrast="-2000"/>
          </a:blip>
          <a:srcRect/>
          <a:stretch>
            <a:fillRect/>
          </a:stretch>
        </p:blipFill>
        <p:spPr bwMode="auto">
          <a:xfrm>
            <a:off x="17714" y="5429264"/>
            <a:ext cx="1276513" cy="1428736"/>
          </a:xfrm>
          <a:prstGeom prst="rect">
            <a:avLst/>
          </a:prstGeom>
          <a:noFill/>
          <a:ln w="9525">
            <a:noFill/>
            <a:miter lim="800000"/>
            <a:headEnd/>
            <a:tailEnd/>
          </a:ln>
        </p:spPr>
      </p:pic>
    </p:spTree>
    <p:extLst>
      <p:ext uri="{BB962C8B-B14F-4D97-AF65-F5344CB8AC3E}">
        <p14:creationId xmlns:p14="http://schemas.microsoft.com/office/powerpoint/2010/main" val="7619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AD71-E606-016E-F278-6A2A7BF7C498}"/>
              </a:ext>
            </a:extLst>
          </p:cNvPr>
          <p:cNvSpPr>
            <a:spLocks noGrp="1"/>
          </p:cNvSpPr>
          <p:nvPr>
            <p:ph type="title"/>
          </p:nvPr>
        </p:nvSpPr>
        <p:spPr/>
        <p:txBody>
          <a:bodyPr>
            <a:normAutofit/>
          </a:bodyPr>
          <a:lstStyle/>
          <a:p>
            <a:pPr algn="r"/>
            <a:r>
              <a:rPr lang="fa-IR" sz="3200" b="1" dirty="0">
                <a:cs typeface="B Nazanin" panose="00000400000000000000" pitchFamily="2" charset="-78"/>
              </a:rPr>
              <a:t> علایم مسمومیت با سرب درکودکان</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BFA2E7B8-A83D-DE12-BA66-66EF9CFDF38E}"/>
              </a:ext>
            </a:extLst>
          </p:cNvPr>
          <p:cNvSpPr>
            <a:spLocks noGrp="1"/>
          </p:cNvSpPr>
          <p:nvPr>
            <p:ph idx="1"/>
          </p:nvPr>
        </p:nvSpPr>
        <p:spPr/>
        <p:txBody>
          <a:bodyPr>
            <a:normAutofit fontScale="92500" lnSpcReduction="10000"/>
          </a:bodyPr>
          <a:lstStyle/>
          <a:p>
            <a:pPr>
              <a:lnSpc>
                <a:spcPct val="150000"/>
              </a:lnSpc>
            </a:pPr>
            <a:r>
              <a:rPr lang="fa-IR" sz="2000" dirty="0">
                <a:cs typeface="B Nazanin" panose="00000400000000000000" pitchFamily="2" charset="-78"/>
              </a:rPr>
              <a:t>اختلال تمرکز </a:t>
            </a:r>
          </a:p>
          <a:p>
            <a:pPr>
              <a:lnSpc>
                <a:spcPct val="150000"/>
              </a:lnSpc>
            </a:pPr>
            <a:r>
              <a:rPr lang="fa-IR" sz="2000" dirty="0">
                <a:cs typeface="B Nazanin" panose="00000400000000000000" pitchFamily="2" charset="-78"/>
              </a:rPr>
              <a:t>بی اشتهایی و کاهش وزن</a:t>
            </a:r>
          </a:p>
          <a:p>
            <a:pPr>
              <a:lnSpc>
                <a:spcPct val="150000"/>
              </a:lnSpc>
            </a:pPr>
            <a:r>
              <a:rPr lang="fa-IR" sz="2000" dirty="0">
                <a:cs typeface="B Nazanin" panose="00000400000000000000" pitchFamily="2" charset="-78"/>
              </a:rPr>
              <a:t>خستگی و ضعف عضلانی</a:t>
            </a:r>
          </a:p>
          <a:p>
            <a:pPr>
              <a:lnSpc>
                <a:spcPct val="150000"/>
              </a:lnSpc>
            </a:pPr>
            <a:r>
              <a:rPr lang="fa-IR" sz="2000" dirty="0">
                <a:cs typeface="B Nazanin" panose="00000400000000000000" pitchFamily="2" charset="-78"/>
              </a:rPr>
              <a:t>درد شکم و استفراغ و تهوع</a:t>
            </a:r>
          </a:p>
          <a:p>
            <a:pPr>
              <a:lnSpc>
                <a:spcPct val="150000"/>
              </a:lnSpc>
            </a:pPr>
            <a:r>
              <a:rPr lang="fa-IR" sz="2000" dirty="0">
                <a:cs typeface="B Nazanin" panose="00000400000000000000" pitchFamily="2" charset="-78"/>
              </a:rPr>
              <a:t>رنگ پریدگی پوست در اثر کم خونی</a:t>
            </a:r>
          </a:p>
          <a:p>
            <a:pPr>
              <a:lnSpc>
                <a:spcPct val="150000"/>
              </a:lnSpc>
            </a:pPr>
            <a:r>
              <a:rPr lang="fa-IR" sz="2000" dirty="0">
                <a:cs typeface="B Nazanin" panose="00000400000000000000" pitchFamily="2" charset="-78"/>
              </a:rPr>
              <a:t>طعم فلز در دهان</a:t>
            </a:r>
          </a:p>
          <a:p>
            <a:pPr>
              <a:lnSpc>
                <a:spcPct val="150000"/>
              </a:lnSpc>
            </a:pPr>
            <a:r>
              <a:rPr lang="fa-IR" sz="2000" dirty="0">
                <a:cs typeface="B Nazanin" panose="00000400000000000000" pitchFamily="2" charset="-78"/>
              </a:rPr>
              <a:t>ضعف یا درد ماهیچه ها و مفاصل</a:t>
            </a:r>
          </a:p>
          <a:p>
            <a:pPr>
              <a:lnSpc>
                <a:spcPct val="150000"/>
              </a:lnSpc>
            </a:pPr>
            <a:r>
              <a:rPr lang="fa-IR" sz="2000" dirty="0">
                <a:cs typeface="B Nazanin" panose="00000400000000000000" pitchFamily="2" charset="-78"/>
              </a:rPr>
              <a:t>تحریک پذیری و مشکلات رفتاری</a:t>
            </a:r>
          </a:p>
          <a:p>
            <a:endParaRPr lang="en-US" dirty="0"/>
          </a:p>
        </p:txBody>
      </p:sp>
      <p:pic>
        <p:nvPicPr>
          <p:cNvPr id="4" name="Picture 3">
            <a:extLst>
              <a:ext uri="{FF2B5EF4-FFF2-40B4-BE49-F238E27FC236}">
                <a16:creationId xmlns:a16="http://schemas.microsoft.com/office/drawing/2014/main" id="{DF6599E1-82D9-6FC0-8EFA-02067BABEF09}"/>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a:off x="0" y="0"/>
            <a:ext cx="5452946" cy="5394317"/>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83418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8CFA-2E83-F5CB-DA02-64FA29C20C29}"/>
              </a:ext>
            </a:extLst>
          </p:cNvPr>
          <p:cNvSpPr>
            <a:spLocks noGrp="1"/>
          </p:cNvSpPr>
          <p:nvPr>
            <p:ph type="title"/>
          </p:nvPr>
        </p:nvSpPr>
        <p:spPr/>
        <p:txBody>
          <a:bodyPr>
            <a:normAutofit/>
          </a:bodyPr>
          <a:lstStyle/>
          <a:p>
            <a:pPr algn="r"/>
            <a:r>
              <a:rPr lang="fa-IR" sz="3200" b="1" dirty="0">
                <a:solidFill>
                  <a:schemeClr val="accent1">
                    <a:lumMod val="75000"/>
                  </a:schemeClr>
                </a:solidFill>
                <a:cs typeface="B Nazanin" panose="00000400000000000000" pitchFamily="2" charset="-78"/>
              </a:rPr>
              <a:t>کادمیوم:</a:t>
            </a:r>
            <a:endParaRPr lang="en-US" sz="3200" b="1" dirty="0">
              <a:solidFill>
                <a:schemeClr val="accent1">
                  <a:lumMod val="75000"/>
                </a:schemeClr>
              </a:solidFill>
              <a:cs typeface="B Nazanin" panose="00000400000000000000" pitchFamily="2" charset="-78"/>
            </a:endParaRPr>
          </a:p>
        </p:txBody>
      </p:sp>
      <p:sp>
        <p:nvSpPr>
          <p:cNvPr id="8" name="Content Placeholder 7">
            <a:extLst>
              <a:ext uri="{FF2B5EF4-FFF2-40B4-BE49-F238E27FC236}">
                <a16:creationId xmlns:a16="http://schemas.microsoft.com/office/drawing/2014/main" id="{5BBF555C-759C-017F-A7CD-ADEDB62E312C}"/>
              </a:ext>
            </a:extLst>
          </p:cNvPr>
          <p:cNvSpPr>
            <a:spLocks noGrp="1"/>
          </p:cNvSpPr>
          <p:nvPr>
            <p:ph idx="1"/>
          </p:nvPr>
        </p:nvSpPr>
        <p:spPr>
          <a:xfrm>
            <a:off x="838200" y="1583473"/>
            <a:ext cx="10515600" cy="4593490"/>
          </a:xfrm>
        </p:spPr>
        <p:txBody>
          <a:bodyPr/>
          <a:lstStyle/>
          <a:p>
            <a:pPr>
              <a:lnSpc>
                <a:spcPct val="150000"/>
              </a:lnSpc>
            </a:pPr>
            <a:r>
              <a:rPr lang="fa-IR" sz="2000" dirty="0">
                <a:cs typeface="B Nazanin" panose="00000400000000000000" pitchFamily="2" charset="-78"/>
              </a:rPr>
              <a:t>فلزی بانماد </a:t>
            </a:r>
            <a:r>
              <a:rPr lang="en-US" sz="2000" dirty="0">
                <a:cs typeface="B Nazanin" panose="00000400000000000000" pitchFamily="2" charset="-78"/>
              </a:rPr>
              <a:t>Cd</a:t>
            </a:r>
            <a:r>
              <a:rPr lang="fa-IR" sz="2000" dirty="0">
                <a:cs typeface="B Nazanin" panose="00000400000000000000" pitchFamily="2" charset="-78"/>
              </a:rPr>
              <a:t> عدد اتمی 48 دو ظرفیتی و کمیاب</a:t>
            </a:r>
          </a:p>
          <a:p>
            <a:pPr>
              <a:lnSpc>
                <a:spcPct val="150000"/>
              </a:lnSpc>
            </a:pPr>
            <a:r>
              <a:rPr lang="fa-IR" sz="2000" dirty="0">
                <a:cs typeface="B Nazanin" panose="00000400000000000000" pitchFamily="2" charset="-78"/>
              </a:rPr>
              <a:t>رنگ سفید مایل به آبی </a:t>
            </a:r>
          </a:p>
          <a:p>
            <a:pPr>
              <a:lnSpc>
                <a:spcPct val="150000"/>
              </a:lnSpc>
            </a:pPr>
            <a:r>
              <a:rPr lang="fa-IR" sz="2000" dirty="0">
                <a:cs typeface="B Nazanin" panose="00000400000000000000" pitchFamily="2" charset="-78"/>
              </a:rPr>
              <a:t>نرم ،انعطاف پذیر و چکش خوار </a:t>
            </a:r>
            <a:endParaRPr lang="fa-IR" sz="2400" dirty="0">
              <a:cs typeface="B Nazanin" panose="00000400000000000000" pitchFamily="2" charset="-78"/>
            </a:endParaRPr>
          </a:p>
          <a:p>
            <a:pPr marL="0" indent="0">
              <a:buNone/>
            </a:pPr>
            <a:r>
              <a:rPr lang="fa-IR" sz="3200" b="1" dirty="0">
                <a:cs typeface="B Nazanin" panose="00000400000000000000" pitchFamily="2" charset="-78"/>
              </a:rPr>
              <a:t> </a:t>
            </a:r>
            <a:r>
              <a:rPr lang="fa-IR" b="1" dirty="0">
                <a:cs typeface="B Nazanin" panose="00000400000000000000" pitchFamily="2" charset="-78"/>
              </a:rPr>
              <a:t>کاربرد</a:t>
            </a:r>
            <a:r>
              <a:rPr lang="fa-IR" dirty="0">
                <a:cs typeface="B Nazanin" panose="00000400000000000000" pitchFamily="2" charset="-78"/>
              </a:rPr>
              <a:t> </a:t>
            </a:r>
          </a:p>
          <a:p>
            <a:pPr>
              <a:lnSpc>
                <a:spcPct val="150000"/>
              </a:lnSpc>
            </a:pPr>
            <a:r>
              <a:rPr lang="fa-IR" sz="2000" dirty="0">
                <a:cs typeface="B Nazanin" panose="00000400000000000000" pitchFamily="2" charset="-78"/>
              </a:rPr>
              <a:t>درساخت انواع باتری ها</a:t>
            </a:r>
          </a:p>
          <a:p>
            <a:pPr>
              <a:lnSpc>
                <a:spcPct val="150000"/>
              </a:lnSpc>
            </a:pPr>
            <a:r>
              <a:rPr lang="fa-IR" sz="2000" dirty="0">
                <a:cs typeface="B Nazanin" panose="00000400000000000000" pitchFamily="2" charset="-78"/>
              </a:rPr>
              <a:t>در ترکیبات رنگها و پوشش ها و آبکاری ها بعنوان تثبیت کننده</a:t>
            </a:r>
          </a:p>
          <a:p>
            <a:pPr>
              <a:lnSpc>
                <a:spcPct val="150000"/>
              </a:lnSpc>
            </a:pPr>
            <a:r>
              <a:rPr lang="fa-IR" sz="2000" dirty="0">
                <a:cs typeface="B Nazanin" panose="00000400000000000000" pitchFamily="2" charset="-78"/>
              </a:rPr>
              <a:t>ساخت انواع آلیاژها</a:t>
            </a:r>
          </a:p>
          <a:p>
            <a:endParaRPr lang="en-US" dirty="0"/>
          </a:p>
        </p:txBody>
      </p:sp>
      <p:pic>
        <p:nvPicPr>
          <p:cNvPr id="9" name="Content Placeholder 5">
            <a:extLst>
              <a:ext uri="{FF2B5EF4-FFF2-40B4-BE49-F238E27FC236}">
                <a16:creationId xmlns:a16="http://schemas.microsoft.com/office/drawing/2014/main" id="{D6A0EBC8-5D85-FEED-E7FD-E1EA1206472C}"/>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641195" y="540833"/>
            <a:ext cx="6958360" cy="5675972"/>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158825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49E2-A29B-A2DF-DA16-C301F07CED69}"/>
              </a:ext>
            </a:extLst>
          </p:cNvPr>
          <p:cNvSpPr>
            <a:spLocks noGrp="1"/>
          </p:cNvSpPr>
          <p:nvPr>
            <p:ph type="title"/>
          </p:nvPr>
        </p:nvSpPr>
        <p:spPr>
          <a:xfrm>
            <a:off x="838198" y="187828"/>
            <a:ext cx="8216591" cy="1325563"/>
          </a:xfrm>
        </p:spPr>
        <p:txBody>
          <a:bodyPr>
            <a:normAutofit/>
          </a:bodyPr>
          <a:lstStyle/>
          <a:p>
            <a:pPr algn="r"/>
            <a:r>
              <a:rPr lang="fa-IR" sz="3200" b="1" dirty="0">
                <a:cs typeface="B Nazanin" panose="00000400000000000000" pitchFamily="2" charset="-78"/>
              </a:rPr>
              <a:t>راه های مسمومیت با کادمیوم</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7CE2778A-3EF2-C7BF-F63F-A9C1D076FD61}"/>
              </a:ext>
            </a:extLst>
          </p:cNvPr>
          <p:cNvSpPr>
            <a:spLocks noGrp="1"/>
          </p:cNvSpPr>
          <p:nvPr>
            <p:ph idx="1"/>
          </p:nvPr>
        </p:nvSpPr>
        <p:spPr>
          <a:xfrm>
            <a:off x="838199" y="1513391"/>
            <a:ext cx="8361556" cy="4979484"/>
          </a:xfrm>
        </p:spPr>
        <p:txBody>
          <a:bodyPr>
            <a:normAutofit fontScale="92500" lnSpcReduction="10000"/>
          </a:bodyPr>
          <a:lstStyle/>
          <a:p>
            <a:pPr>
              <a:lnSpc>
                <a:spcPct val="150000"/>
              </a:lnSpc>
            </a:pPr>
            <a:r>
              <a:rPr lang="fa-IR" sz="2200" dirty="0">
                <a:cs typeface="B Nazanin" panose="00000400000000000000" pitchFamily="2" charset="-78"/>
              </a:rPr>
              <a:t>اشتغال در کارخانه‌های تولید باتری</a:t>
            </a:r>
          </a:p>
          <a:p>
            <a:pPr>
              <a:lnSpc>
                <a:spcPct val="150000"/>
              </a:lnSpc>
            </a:pPr>
            <a:r>
              <a:rPr lang="fa-IR" sz="2200" dirty="0">
                <a:cs typeface="B Nazanin" panose="00000400000000000000" pitchFamily="2" charset="-78"/>
              </a:rPr>
              <a:t>مشاغل مرتبط با جوشکاری و لحیم کاری</a:t>
            </a:r>
          </a:p>
          <a:p>
            <a:pPr>
              <a:lnSpc>
                <a:spcPct val="150000"/>
              </a:lnSpc>
            </a:pPr>
            <a:r>
              <a:rPr lang="fa-IR" sz="2200" dirty="0">
                <a:cs typeface="B Nazanin" panose="00000400000000000000" pitchFamily="2" charset="-78"/>
              </a:rPr>
              <a:t>مشاغل مرتبط با ذوب مواد، و سنگ‌های معدنی</a:t>
            </a:r>
          </a:p>
          <a:p>
            <a:pPr>
              <a:lnSpc>
                <a:spcPct val="150000"/>
              </a:lnSpc>
            </a:pPr>
            <a:r>
              <a:rPr lang="fa-IR" sz="2200" dirty="0">
                <a:cs typeface="B Nazanin" panose="00000400000000000000" pitchFamily="2" charset="-78"/>
              </a:rPr>
              <a:t>کار در معدن</a:t>
            </a:r>
          </a:p>
          <a:p>
            <a:pPr>
              <a:lnSpc>
                <a:spcPct val="150000"/>
              </a:lnSpc>
            </a:pPr>
            <a:r>
              <a:rPr lang="fa-IR" sz="2200" dirty="0">
                <a:cs typeface="B Nazanin" panose="00000400000000000000" pitchFamily="2" charset="-78"/>
              </a:rPr>
              <a:t>اشتغال در صنعت نساجی</a:t>
            </a:r>
          </a:p>
          <a:p>
            <a:pPr>
              <a:lnSpc>
                <a:spcPct val="150000"/>
              </a:lnSpc>
            </a:pPr>
            <a:r>
              <a:rPr lang="fa-IR" sz="2200" dirty="0">
                <a:cs typeface="B Nazanin" panose="00000400000000000000" pitchFamily="2" charset="-78"/>
              </a:rPr>
              <a:t>استفاده از آلیاژ‌های کادمیوم، یا رنگ‌ها و پلاستیک‌های حاوی این عنصر</a:t>
            </a:r>
          </a:p>
          <a:p>
            <a:pPr>
              <a:lnSpc>
                <a:spcPct val="150000"/>
              </a:lnSpc>
            </a:pPr>
            <a:r>
              <a:rPr lang="fa-IR" sz="2200" dirty="0">
                <a:cs typeface="B Nazanin" panose="00000400000000000000" pitchFamily="2" charset="-78"/>
              </a:rPr>
              <a:t>اشتغال در صنعت جواهرسازی</a:t>
            </a:r>
          </a:p>
          <a:p>
            <a:pPr>
              <a:lnSpc>
                <a:spcPct val="150000"/>
              </a:lnSpc>
            </a:pPr>
            <a:r>
              <a:rPr lang="fa-IR" sz="2200" dirty="0">
                <a:cs typeface="B Nazanin" panose="00000400000000000000" pitchFamily="2" charset="-78"/>
              </a:rPr>
              <a:t>اشتغال در ساخت شیشه‌های رنگی</a:t>
            </a:r>
          </a:p>
          <a:p>
            <a:pPr>
              <a:lnSpc>
                <a:spcPct val="150000"/>
              </a:lnSpc>
            </a:pPr>
            <a:r>
              <a:rPr lang="fa-IR" sz="2200" dirty="0">
                <a:cs typeface="B Nazanin" panose="00000400000000000000" pitchFamily="2" charset="-78"/>
              </a:rPr>
              <a:t>اشتغال در صنعت بازیافت</a:t>
            </a:r>
          </a:p>
          <a:p>
            <a:endParaRPr lang="en-US" dirty="0"/>
          </a:p>
        </p:txBody>
      </p:sp>
      <p:pic>
        <p:nvPicPr>
          <p:cNvPr id="4" name="Picture 3">
            <a:extLst>
              <a:ext uri="{FF2B5EF4-FFF2-40B4-BE49-F238E27FC236}">
                <a16:creationId xmlns:a16="http://schemas.microsoft.com/office/drawing/2014/main" id="{80B93DA4-E1FC-FF76-F68B-CB6DA77A3906}"/>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7105185" y="1771183"/>
            <a:ext cx="6936055" cy="323757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326563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F7AF5-B873-4C10-AF38-52AC43AAAABE}"/>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0800000" flipH="1">
            <a:off x="0" y="73740"/>
            <a:ext cx="6857996" cy="678426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3" name="TextBox 2">
            <a:extLst>
              <a:ext uri="{FF2B5EF4-FFF2-40B4-BE49-F238E27FC236}">
                <a16:creationId xmlns:a16="http://schemas.microsoft.com/office/drawing/2014/main" id="{484F9022-B1D2-49F1-8F6B-9F5F0BE4B6E9}"/>
              </a:ext>
            </a:extLst>
          </p:cNvPr>
          <p:cNvSpPr txBox="1"/>
          <p:nvPr/>
        </p:nvSpPr>
        <p:spPr>
          <a:xfrm>
            <a:off x="2095924" y="617774"/>
            <a:ext cx="8921481" cy="683264"/>
          </a:xfrm>
          <a:prstGeom prst="rect">
            <a:avLst/>
          </a:prstGeom>
          <a:noFill/>
        </p:spPr>
        <p:txBody>
          <a:bodyPr wrap="square" rtlCol="1">
            <a:spAutoFit/>
          </a:bodyPr>
          <a:lstStyle/>
          <a:p>
            <a:pPr algn="r">
              <a:lnSpc>
                <a:spcPct val="120000"/>
              </a:lnSpc>
              <a:spcAft>
                <a:spcPts val="1200"/>
              </a:spcAft>
            </a:pPr>
            <a:r>
              <a:rPr lang="fa-IR" sz="32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 علایم مسمومیت با کادمیوم </a:t>
            </a:r>
            <a:endParaRPr lang="en-US" sz="32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endParaRPr>
          </a:p>
        </p:txBody>
      </p:sp>
      <p:sp>
        <p:nvSpPr>
          <p:cNvPr id="8" name="TextBox 7">
            <a:extLst>
              <a:ext uri="{FF2B5EF4-FFF2-40B4-BE49-F238E27FC236}">
                <a16:creationId xmlns:a16="http://schemas.microsoft.com/office/drawing/2014/main" id="{EA688155-C9FD-D2E7-0BF6-CF493031F59D}"/>
              </a:ext>
            </a:extLst>
          </p:cNvPr>
          <p:cNvSpPr txBox="1"/>
          <p:nvPr/>
        </p:nvSpPr>
        <p:spPr>
          <a:xfrm>
            <a:off x="3490332" y="1734895"/>
            <a:ext cx="7724078" cy="2823850"/>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ایجاد علایمی شبیه آنفلوانزا (تب و لرز و درد عضلانی )در اثر استنشاق حجم بالای کادمیوم</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 تغییر شکل و نرمی استخوان در زنان مسن</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آسیب به ریه ، تنگی نفس و درد قفسه سینه</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آسیب های کلیوی و کبدی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آسیب به سیستم ایمنی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آسیب به سیستم عصبی</a:t>
            </a:r>
          </a:p>
        </p:txBody>
      </p:sp>
    </p:spTree>
    <p:extLst>
      <p:ext uri="{BB962C8B-B14F-4D97-AF65-F5344CB8AC3E}">
        <p14:creationId xmlns:p14="http://schemas.microsoft.com/office/powerpoint/2010/main" val="303271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4C8C-E88F-3C95-1F63-EBBD43285F64}"/>
              </a:ext>
            </a:extLst>
          </p:cNvPr>
          <p:cNvSpPr>
            <a:spLocks noGrp="1"/>
          </p:cNvSpPr>
          <p:nvPr>
            <p:ph type="title"/>
          </p:nvPr>
        </p:nvSpPr>
        <p:spPr>
          <a:xfrm>
            <a:off x="2087136" y="568712"/>
            <a:ext cx="7055934" cy="1129045"/>
          </a:xfrm>
        </p:spPr>
        <p:txBody>
          <a:bodyPr>
            <a:normAutofit/>
          </a:bodyPr>
          <a:lstStyle/>
          <a:p>
            <a:pPr algn="r"/>
            <a:r>
              <a:rPr lang="fa-IR" sz="3200" b="1" dirty="0">
                <a:solidFill>
                  <a:schemeClr val="accent1">
                    <a:lumMod val="75000"/>
                  </a:schemeClr>
                </a:solidFill>
                <a:cs typeface="B Nazanin" panose="00000400000000000000" pitchFamily="2" charset="-78"/>
              </a:rPr>
              <a:t>آرسنیک</a:t>
            </a:r>
            <a:r>
              <a:rPr lang="fa-IR" sz="3600" b="1" dirty="0">
                <a:solidFill>
                  <a:schemeClr val="accent1">
                    <a:lumMod val="75000"/>
                  </a:schemeClr>
                </a:solidFill>
                <a:cs typeface="B Nazanin" panose="00000400000000000000" pitchFamily="2" charset="-78"/>
              </a:rPr>
              <a:t>:</a:t>
            </a:r>
            <a:endParaRPr lang="en-US" sz="3600" b="1" dirty="0">
              <a:solidFill>
                <a:schemeClr val="accent1">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id="{E2156464-C239-EA77-512E-7F574C1E7942}"/>
              </a:ext>
            </a:extLst>
          </p:cNvPr>
          <p:cNvSpPr>
            <a:spLocks noGrp="1"/>
          </p:cNvSpPr>
          <p:nvPr>
            <p:ph idx="1"/>
          </p:nvPr>
        </p:nvSpPr>
        <p:spPr>
          <a:xfrm rot="10800000" flipV="1">
            <a:off x="838200" y="200723"/>
            <a:ext cx="9414510" cy="61224"/>
          </a:xfrm>
        </p:spPr>
        <p:txBody>
          <a:bodyPr>
            <a:normAutofit fontScale="25000" lnSpcReduction="20000"/>
          </a:bodyPr>
          <a:lstStyle/>
          <a:p>
            <a:pPr marL="0" indent="0">
              <a:buNone/>
            </a:pPr>
            <a:endParaRPr lang="en-US" dirty="0"/>
          </a:p>
        </p:txBody>
      </p:sp>
      <p:pic>
        <p:nvPicPr>
          <p:cNvPr id="4" name="Picture 3">
            <a:extLst>
              <a:ext uri="{FF2B5EF4-FFF2-40B4-BE49-F238E27FC236}">
                <a16:creationId xmlns:a16="http://schemas.microsoft.com/office/drawing/2014/main" id="{EF7DD5A5-8136-9B42-F2C5-19A1C5E97960}"/>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6491868" y="1157868"/>
            <a:ext cx="6746488" cy="4653776"/>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6" name="TextBox 5">
            <a:extLst>
              <a:ext uri="{FF2B5EF4-FFF2-40B4-BE49-F238E27FC236}">
                <a16:creationId xmlns:a16="http://schemas.microsoft.com/office/drawing/2014/main" id="{29071901-088A-CDD7-80C0-C5C3FAEA8791}"/>
              </a:ext>
            </a:extLst>
          </p:cNvPr>
          <p:cNvSpPr txBox="1"/>
          <p:nvPr/>
        </p:nvSpPr>
        <p:spPr>
          <a:xfrm>
            <a:off x="3048930" y="1697757"/>
            <a:ext cx="6094140" cy="3008516"/>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آرسنیک فلزی کمیاب</a:t>
            </a:r>
            <a:r>
              <a:rPr lang="en-US" sz="2000" dirty="0">
                <a:cs typeface="B Nazanin" panose="00000400000000000000" pitchFamily="2" charset="-78"/>
              </a:rPr>
              <a:t> </a:t>
            </a:r>
            <a:r>
              <a:rPr lang="fa-IR" sz="2000" dirty="0">
                <a:cs typeface="B Nazanin" panose="00000400000000000000" pitchFamily="2" charset="-78"/>
              </a:rPr>
              <a:t>با نماد</a:t>
            </a:r>
            <a:r>
              <a:rPr lang="en-US" sz="2000" dirty="0">
                <a:cs typeface="B Nazanin" panose="00000400000000000000" pitchFamily="2" charset="-78"/>
              </a:rPr>
              <a:t>As</a:t>
            </a:r>
            <a:r>
              <a:rPr lang="fa-IR" sz="2000" dirty="0">
                <a:cs typeface="B Nazanin" panose="00000400000000000000" pitchFamily="2" charset="-78"/>
              </a:rPr>
              <a:t> و عدد اتمی 33</a:t>
            </a:r>
            <a:endParaRPr lang="en-US" sz="2000" dirty="0">
              <a:cs typeface="B Nazanin" panose="00000400000000000000" pitchFamily="2" charset="-78"/>
            </a:endParaRP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شبه فلزسمی به رنگ زرد وسیاه وخاکستری</a:t>
            </a:r>
          </a:p>
          <a:p>
            <a:pPr marL="342900" indent="-342900" algn="r" rtl="1">
              <a:lnSpc>
                <a:spcPct val="150000"/>
              </a:lnSpc>
              <a:buFont typeface="Arial" panose="020B0604020202020204" pitchFamily="34" charset="0"/>
              <a:buChar char="•"/>
            </a:pPr>
            <a:endParaRPr lang="fa-IR" sz="2000" dirty="0">
              <a:cs typeface="B Nazanin" panose="00000400000000000000" pitchFamily="2" charset="-78"/>
            </a:endParaRPr>
          </a:p>
          <a:p>
            <a:pPr marL="0" indent="0" algn="r">
              <a:lnSpc>
                <a:spcPct val="150000"/>
              </a:lnSpc>
              <a:buNone/>
            </a:pPr>
            <a:r>
              <a:rPr lang="fa-IR" sz="2800" b="1" dirty="0">
                <a:cs typeface="B Nazanin" panose="00000400000000000000" pitchFamily="2" charset="-78"/>
              </a:rPr>
              <a:t>کاربرد</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درتهیه انواع آفت کش ها و سموم کشاورزی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در تهیه انواع آلیاژهای سربی </a:t>
            </a:r>
          </a:p>
        </p:txBody>
      </p:sp>
    </p:spTree>
    <p:extLst>
      <p:ext uri="{BB962C8B-B14F-4D97-AF65-F5344CB8AC3E}">
        <p14:creationId xmlns:p14="http://schemas.microsoft.com/office/powerpoint/2010/main" val="267393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488BA-F309-D70E-47B6-27ECC55E1233}"/>
              </a:ext>
            </a:extLst>
          </p:cNvPr>
          <p:cNvSpPr>
            <a:spLocks noGrp="1"/>
          </p:cNvSpPr>
          <p:nvPr>
            <p:ph type="title"/>
          </p:nvPr>
        </p:nvSpPr>
        <p:spPr>
          <a:xfrm>
            <a:off x="1217342" y="615252"/>
            <a:ext cx="7424853" cy="1161161"/>
          </a:xfrm>
        </p:spPr>
        <p:txBody>
          <a:bodyPr>
            <a:normAutofit/>
          </a:bodyPr>
          <a:lstStyle/>
          <a:p>
            <a:pPr algn="r"/>
            <a:r>
              <a:rPr lang="fa-IR" sz="3200" b="1" dirty="0">
                <a:cs typeface="B Nazanin" panose="00000400000000000000" pitchFamily="2" charset="-78"/>
              </a:rPr>
              <a:t>راه های مسمومیت با آرسنیک</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7F714DB7-EB0C-58AD-1442-ECEC36B35DC8}"/>
              </a:ext>
            </a:extLst>
          </p:cNvPr>
          <p:cNvSpPr>
            <a:spLocks noGrp="1"/>
          </p:cNvSpPr>
          <p:nvPr>
            <p:ph idx="1"/>
          </p:nvPr>
        </p:nvSpPr>
        <p:spPr>
          <a:xfrm>
            <a:off x="2220951" y="1672683"/>
            <a:ext cx="6421244" cy="4995745"/>
          </a:xfrm>
        </p:spPr>
        <p:txBody>
          <a:bodyPr>
            <a:normAutofit lnSpcReduction="10000"/>
          </a:bodyPr>
          <a:lstStyle/>
          <a:p>
            <a:pPr>
              <a:lnSpc>
                <a:spcPct val="150000"/>
              </a:lnSpc>
            </a:pPr>
            <a:r>
              <a:rPr lang="fa-IR" sz="2000" dirty="0">
                <a:cs typeface="B Nazanin" panose="00000400000000000000" pitchFamily="2" charset="-78"/>
              </a:rPr>
              <a:t>استفاده طولانی مدت از آب آلوده به آرسنیک</a:t>
            </a:r>
          </a:p>
          <a:p>
            <a:pPr>
              <a:lnSpc>
                <a:spcPct val="150000"/>
              </a:lnSpc>
            </a:pPr>
            <a:r>
              <a:rPr lang="fa-IR" sz="2000" dirty="0">
                <a:cs typeface="B Nazanin" panose="00000400000000000000" pitchFamily="2" charset="-78"/>
              </a:rPr>
              <a:t>استنشاق هوای آلوده با آرسنیک</a:t>
            </a:r>
          </a:p>
          <a:p>
            <a:pPr>
              <a:lnSpc>
                <a:spcPct val="150000"/>
              </a:lnSpc>
            </a:pPr>
            <a:r>
              <a:rPr lang="fa-IR" sz="2000" dirty="0">
                <a:cs typeface="B Nazanin" panose="00000400000000000000" pitchFamily="2" charset="-78"/>
              </a:rPr>
              <a:t>جذب از طرق پوست </a:t>
            </a:r>
          </a:p>
          <a:p>
            <a:pPr>
              <a:lnSpc>
                <a:spcPct val="150000"/>
              </a:lnSpc>
            </a:pPr>
            <a:r>
              <a:rPr lang="fa-IR" sz="2000" dirty="0">
                <a:cs typeface="B Nazanin" panose="00000400000000000000" pitchFamily="2" charset="-78"/>
              </a:rPr>
              <a:t>کار درصنایع مرتبط </a:t>
            </a:r>
          </a:p>
          <a:p>
            <a:pPr marL="0" indent="0">
              <a:buNone/>
            </a:pPr>
            <a:r>
              <a:rPr lang="fa-IR" dirty="0">
                <a:cs typeface="B Nazanin" panose="00000400000000000000" pitchFamily="2" charset="-78"/>
              </a:rPr>
              <a:t>  </a:t>
            </a:r>
            <a:r>
              <a:rPr lang="fa-IR" b="1" dirty="0">
                <a:cs typeface="B Nazanin" panose="00000400000000000000" pitchFamily="2" charset="-78"/>
              </a:rPr>
              <a:t>عوارض جانبی</a:t>
            </a:r>
          </a:p>
          <a:p>
            <a:pPr>
              <a:lnSpc>
                <a:spcPct val="150000"/>
              </a:lnSpc>
            </a:pPr>
            <a:r>
              <a:rPr lang="fa-IR" sz="2000" dirty="0">
                <a:cs typeface="B Nazanin" panose="00000400000000000000" pitchFamily="2" charset="-78"/>
              </a:rPr>
              <a:t>پیدایش نقاط تیره در پوست و شاخی شدن و ضخیم شدن پوست</a:t>
            </a:r>
          </a:p>
          <a:p>
            <a:pPr>
              <a:lnSpc>
                <a:spcPct val="150000"/>
              </a:lnSpc>
            </a:pPr>
            <a:r>
              <a:rPr lang="fa-IR" sz="2000" dirty="0">
                <a:cs typeface="B Nazanin" panose="00000400000000000000" pitchFamily="2" charset="-78"/>
              </a:rPr>
              <a:t>خطر افزایش سرطان ریه با استنشاق هوای آلوده با آرسنیک</a:t>
            </a:r>
          </a:p>
          <a:p>
            <a:pPr>
              <a:lnSpc>
                <a:spcPct val="150000"/>
              </a:lnSpc>
            </a:pPr>
            <a:r>
              <a:rPr lang="fa-IR" sz="2000" dirty="0">
                <a:cs typeface="B Nazanin" panose="00000400000000000000" pitchFamily="2" charset="-78"/>
              </a:rPr>
              <a:t>خطر افزایش سرطان سیستم گوارش و سیستم لنفاوی</a:t>
            </a:r>
          </a:p>
          <a:p>
            <a:pPr>
              <a:lnSpc>
                <a:spcPct val="150000"/>
              </a:lnSpc>
            </a:pPr>
            <a:r>
              <a:rPr lang="fa-IR" sz="2000" dirty="0">
                <a:cs typeface="B Nazanin" panose="00000400000000000000" pitchFamily="2" charset="-78"/>
              </a:rPr>
              <a:t>خطر ابتلا به سرطان خون</a:t>
            </a:r>
          </a:p>
          <a:p>
            <a:endParaRPr lang="en-US" dirty="0"/>
          </a:p>
        </p:txBody>
      </p:sp>
      <p:pic>
        <p:nvPicPr>
          <p:cNvPr id="4" name="Picture 3">
            <a:extLst>
              <a:ext uri="{FF2B5EF4-FFF2-40B4-BE49-F238E27FC236}">
                <a16:creationId xmlns:a16="http://schemas.microsoft.com/office/drawing/2014/main" id="{5EC93A9A-D61B-6D4A-643C-1456E0908375}"/>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flipH="1">
            <a:off x="7906213" y="0"/>
            <a:ext cx="4285783" cy="6857999"/>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156515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30E6-BC88-106C-9AE1-3C3B6A1BC2EC}"/>
              </a:ext>
            </a:extLst>
          </p:cNvPr>
          <p:cNvSpPr>
            <a:spLocks noGrp="1"/>
          </p:cNvSpPr>
          <p:nvPr>
            <p:ph type="title"/>
          </p:nvPr>
        </p:nvSpPr>
        <p:spPr/>
        <p:txBody>
          <a:bodyPr>
            <a:normAutofit/>
          </a:bodyPr>
          <a:lstStyle/>
          <a:p>
            <a:pPr algn="r"/>
            <a:r>
              <a:rPr lang="fa-IR" sz="3200" b="1" dirty="0">
                <a:solidFill>
                  <a:schemeClr val="accent1">
                    <a:lumMod val="50000"/>
                  </a:schemeClr>
                </a:solidFill>
                <a:cs typeface="B Nazanin" panose="00000400000000000000" pitchFamily="2" charset="-78"/>
              </a:rPr>
              <a:t>جیوه :</a:t>
            </a:r>
            <a:endParaRPr lang="en-US" sz="3200" b="1" dirty="0">
              <a:solidFill>
                <a:schemeClr val="accent1">
                  <a:lumMod val="50000"/>
                </a:schemeClr>
              </a:solidFill>
              <a:cs typeface="B Nazanin" panose="00000400000000000000" pitchFamily="2" charset="-78"/>
            </a:endParaRPr>
          </a:p>
        </p:txBody>
      </p:sp>
      <p:sp>
        <p:nvSpPr>
          <p:cNvPr id="6" name="Content Placeholder 5">
            <a:extLst>
              <a:ext uri="{FF2B5EF4-FFF2-40B4-BE49-F238E27FC236}">
                <a16:creationId xmlns:a16="http://schemas.microsoft.com/office/drawing/2014/main" id="{803C4819-2C61-8073-2387-5CF69D503F7B}"/>
              </a:ext>
            </a:extLst>
          </p:cNvPr>
          <p:cNvSpPr>
            <a:spLocks noGrp="1"/>
          </p:cNvSpPr>
          <p:nvPr>
            <p:ph idx="1"/>
          </p:nvPr>
        </p:nvSpPr>
        <p:spPr>
          <a:xfrm>
            <a:off x="838200" y="1512268"/>
            <a:ext cx="10515600" cy="4486275"/>
          </a:xfrm>
        </p:spPr>
        <p:txBody>
          <a:bodyPr>
            <a:normAutofit/>
          </a:bodyPr>
          <a:lstStyle/>
          <a:p>
            <a:pPr>
              <a:lnSpc>
                <a:spcPct val="150000"/>
              </a:lnSpc>
            </a:pPr>
            <a:r>
              <a:rPr lang="fa-IR" sz="2000" dirty="0">
                <a:cs typeface="B Nazanin" panose="00000400000000000000" pitchFamily="2" charset="-78"/>
              </a:rPr>
              <a:t>فلزی با نماد </a:t>
            </a:r>
            <a:r>
              <a:rPr lang="en-US" sz="2000" dirty="0">
                <a:cs typeface="B Nazanin" panose="00000400000000000000" pitchFamily="2" charset="-78"/>
              </a:rPr>
              <a:t>Hg</a:t>
            </a:r>
            <a:r>
              <a:rPr lang="fa-IR" sz="2000" dirty="0">
                <a:cs typeface="B Nazanin" panose="00000400000000000000" pitchFamily="2" charset="-78"/>
              </a:rPr>
              <a:t> و عدد اتمی 80</a:t>
            </a:r>
          </a:p>
          <a:p>
            <a:pPr>
              <a:lnSpc>
                <a:spcPct val="150000"/>
              </a:lnSpc>
            </a:pPr>
            <a:r>
              <a:rPr lang="fa-IR" sz="2000" dirty="0">
                <a:cs typeface="B Nazanin" panose="00000400000000000000" pitchFamily="2" charset="-78"/>
              </a:rPr>
              <a:t>بسیار کمیاب و رنگ سفید نقره ایی</a:t>
            </a:r>
          </a:p>
          <a:p>
            <a:pPr>
              <a:lnSpc>
                <a:spcPct val="150000"/>
              </a:lnSpc>
            </a:pPr>
            <a:r>
              <a:rPr lang="fa-IR" sz="2000" dirty="0">
                <a:cs typeface="B Nazanin" panose="00000400000000000000" pitchFamily="2" charset="-78"/>
              </a:rPr>
              <a:t>نقطه ذوب پایین و در دما و فشار معمولی مایع</a:t>
            </a:r>
          </a:p>
          <a:p>
            <a:pPr marL="0" indent="0">
              <a:buNone/>
            </a:pPr>
            <a:r>
              <a:rPr lang="fa-IR" b="1" dirty="0">
                <a:cs typeface="B Nazanin" panose="00000400000000000000" pitchFamily="2" charset="-78"/>
              </a:rPr>
              <a:t> راه های مسمومیت با جیوه</a:t>
            </a:r>
          </a:p>
          <a:p>
            <a:pPr>
              <a:lnSpc>
                <a:spcPct val="150000"/>
              </a:lnSpc>
            </a:pPr>
            <a:r>
              <a:rPr lang="fa-IR" sz="2000" dirty="0">
                <a:cs typeface="B Nazanin" panose="00000400000000000000" pitchFamily="2" charset="-78"/>
              </a:rPr>
              <a:t>از طریق گوارش وتنفس وجذب پوستی وارد بدن می شود. </a:t>
            </a:r>
          </a:p>
          <a:p>
            <a:pPr>
              <a:lnSpc>
                <a:spcPct val="150000"/>
              </a:lnSpc>
            </a:pPr>
            <a:r>
              <a:rPr lang="fa-IR" sz="2000" dirty="0">
                <a:cs typeface="B Nazanin" panose="00000400000000000000" pitchFamily="2" charset="-78"/>
              </a:rPr>
              <a:t>ترکیب متیل جیوه نسبت به سایر ترکیبات سمیت بیشتری دارد. </a:t>
            </a:r>
          </a:p>
          <a:p>
            <a:pPr>
              <a:lnSpc>
                <a:spcPct val="150000"/>
              </a:lnSpc>
            </a:pPr>
            <a:r>
              <a:rPr lang="fa-IR" sz="2000" dirty="0">
                <a:cs typeface="B Nazanin" panose="00000400000000000000" pitchFamily="2" charset="-78"/>
              </a:rPr>
              <a:t>با انحلال پذیری در بافت چربی و قابلیت تجمع، از سد خونی مغزی،جفت وجنین عبور می کند</a:t>
            </a:r>
            <a:r>
              <a:rPr lang="fa-IR" sz="2200" dirty="0">
                <a:cs typeface="B Nazanin" panose="00000400000000000000" pitchFamily="2" charset="-78"/>
              </a:rPr>
              <a:t>.</a:t>
            </a:r>
          </a:p>
          <a:p>
            <a:endParaRPr lang="en-US" dirty="0"/>
          </a:p>
        </p:txBody>
      </p:sp>
      <p:pic>
        <p:nvPicPr>
          <p:cNvPr id="7" name="Content Placeholder 5">
            <a:extLst>
              <a:ext uri="{FF2B5EF4-FFF2-40B4-BE49-F238E27FC236}">
                <a16:creationId xmlns:a16="http://schemas.microsoft.com/office/drawing/2014/main" id="{867BC219-4EC9-5B35-9DC9-EFD480F533BF}"/>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1137425" y="1137424"/>
            <a:ext cx="6858000" cy="4583152"/>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392931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FD08-7D2A-588E-E752-77F55F8F022B}"/>
              </a:ext>
            </a:extLst>
          </p:cNvPr>
          <p:cNvSpPr>
            <a:spLocks noGrp="1"/>
          </p:cNvSpPr>
          <p:nvPr>
            <p:ph type="title"/>
          </p:nvPr>
        </p:nvSpPr>
        <p:spPr/>
        <p:txBody>
          <a:bodyPr>
            <a:normAutofit/>
          </a:bodyPr>
          <a:lstStyle/>
          <a:p>
            <a:pPr algn="r"/>
            <a:r>
              <a:rPr lang="fa-IR" sz="2800" b="1" dirty="0">
                <a:cs typeface="B Nazanin" panose="00000400000000000000" pitchFamily="2" charset="-78"/>
              </a:rPr>
              <a:t>کاربرد</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CD1A9B97-6830-4787-A44A-B3220B517271}"/>
              </a:ext>
            </a:extLst>
          </p:cNvPr>
          <p:cNvSpPr>
            <a:spLocks noGrp="1"/>
          </p:cNvSpPr>
          <p:nvPr>
            <p:ph idx="1"/>
          </p:nvPr>
        </p:nvSpPr>
        <p:spPr>
          <a:xfrm>
            <a:off x="838200" y="1534570"/>
            <a:ext cx="10515600" cy="4687810"/>
          </a:xfrm>
        </p:spPr>
        <p:txBody>
          <a:bodyPr>
            <a:noAutofit/>
          </a:bodyPr>
          <a:lstStyle/>
          <a:p>
            <a:pPr>
              <a:lnSpc>
                <a:spcPct val="150000"/>
              </a:lnSpc>
            </a:pPr>
            <a:r>
              <a:rPr lang="fa-IR" sz="2000" dirty="0">
                <a:cs typeface="B Nazanin" panose="00000400000000000000" pitchFamily="2" charset="-78"/>
              </a:rPr>
              <a:t>ابزارهای الکترونیکی </a:t>
            </a:r>
          </a:p>
          <a:p>
            <a:pPr>
              <a:lnSpc>
                <a:spcPct val="150000"/>
              </a:lnSpc>
            </a:pPr>
            <a:r>
              <a:rPr lang="fa-IR" sz="2000" dirty="0">
                <a:cs typeface="B Nazanin" panose="00000400000000000000" pitchFamily="2" charset="-78"/>
              </a:rPr>
              <a:t>مواد شیمیایی صنعتی</a:t>
            </a:r>
          </a:p>
          <a:p>
            <a:pPr>
              <a:lnSpc>
                <a:spcPct val="150000"/>
              </a:lnSpc>
            </a:pPr>
            <a:r>
              <a:rPr lang="fa-IR" sz="2000" dirty="0">
                <a:cs typeface="B Nazanin" panose="00000400000000000000" pitchFamily="2" charset="-78"/>
              </a:rPr>
              <a:t>دماسنج جیوه ایی ابزارهای الکترونیکی </a:t>
            </a:r>
          </a:p>
          <a:p>
            <a:pPr>
              <a:lnSpc>
                <a:spcPct val="150000"/>
              </a:lnSpc>
            </a:pPr>
            <a:r>
              <a:rPr lang="fa-IR" sz="2000" dirty="0">
                <a:cs typeface="B Nazanin" panose="00000400000000000000" pitchFamily="2" charset="-78"/>
              </a:rPr>
              <a:t>مواد شیمیایی صنعتی</a:t>
            </a:r>
          </a:p>
          <a:p>
            <a:pPr>
              <a:lnSpc>
                <a:spcPct val="150000"/>
              </a:lnSpc>
            </a:pPr>
            <a:r>
              <a:rPr lang="fa-IR" sz="2000" dirty="0">
                <a:cs typeface="B Nazanin" panose="00000400000000000000" pitchFamily="2" charset="-78"/>
              </a:rPr>
              <a:t>دماسنج جیوه ایی </a:t>
            </a:r>
          </a:p>
          <a:p>
            <a:pPr>
              <a:lnSpc>
                <a:spcPct val="150000"/>
              </a:lnSpc>
            </a:pPr>
            <a:r>
              <a:rPr lang="fa-IR" sz="2000" dirty="0">
                <a:cs typeface="B Nazanin" panose="00000400000000000000" pitchFamily="2" charset="-78"/>
              </a:rPr>
              <a:t>آمالگام دندانی</a:t>
            </a:r>
          </a:p>
          <a:p>
            <a:pPr>
              <a:lnSpc>
                <a:spcPct val="150000"/>
              </a:lnSpc>
            </a:pPr>
            <a:r>
              <a:rPr lang="fa-IR" sz="2000" dirty="0">
                <a:cs typeface="B Nazanin" panose="00000400000000000000" pitchFamily="2" charset="-78"/>
              </a:rPr>
              <a:t>باتری های جیوه ایی</a:t>
            </a:r>
          </a:p>
          <a:p>
            <a:pPr>
              <a:lnSpc>
                <a:spcPct val="150000"/>
              </a:lnSpc>
            </a:pPr>
            <a:r>
              <a:rPr lang="fa-IR" sz="2000" dirty="0">
                <a:cs typeface="B Nazanin" panose="00000400000000000000" pitchFamily="2" charset="-78"/>
              </a:rPr>
              <a:t>کاتالیزورها</a:t>
            </a:r>
          </a:p>
          <a:p>
            <a:pPr marL="0" indent="0">
              <a:lnSpc>
                <a:spcPct val="150000"/>
              </a:lnSpc>
              <a:buNone/>
            </a:pPr>
            <a:endParaRPr lang="en-US" sz="2000" dirty="0"/>
          </a:p>
        </p:txBody>
      </p:sp>
      <p:pic>
        <p:nvPicPr>
          <p:cNvPr id="4" name="Picture 3">
            <a:extLst>
              <a:ext uri="{FF2B5EF4-FFF2-40B4-BE49-F238E27FC236}">
                <a16:creationId xmlns:a16="http://schemas.microsoft.com/office/drawing/2014/main" id="{A8E45D50-B8A0-DEE4-E892-210D09A7FC45}"/>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rot="10800000">
            <a:off x="-3" y="-2"/>
            <a:ext cx="6192392" cy="6858001"/>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Tree>
    <p:extLst>
      <p:ext uri="{BB962C8B-B14F-4D97-AF65-F5344CB8AC3E}">
        <p14:creationId xmlns:p14="http://schemas.microsoft.com/office/powerpoint/2010/main" val="175865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8864-C03E-7F07-4C7E-270B7A4BCD65}"/>
              </a:ext>
            </a:extLst>
          </p:cNvPr>
          <p:cNvSpPr>
            <a:spLocks noGrp="1"/>
          </p:cNvSpPr>
          <p:nvPr>
            <p:ph type="title"/>
          </p:nvPr>
        </p:nvSpPr>
        <p:spPr>
          <a:xfrm>
            <a:off x="838200" y="365125"/>
            <a:ext cx="8436826" cy="1407919"/>
          </a:xfrm>
        </p:spPr>
        <p:txBody>
          <a:bodyPr>
            <a:normAutofit/>
          </a:bodyPr>
          <a:lstStyle/>
          <a:p>
            <a:pPr algn="r"/>
            <a:r>
              <a:rPr lang="fa-IR" sz="2800" b="1" dirty="0">
                <a:cs typeface="B Nazanin" panose="00000400000000000000" pitchFamily="2" charset="-78"/>
              </a:rPr>
              <a:t>علایم مسمومیت با جیوه</a:t>
            </a:r>
            <a:endParaRPr lang="en-US" sz="2800" b="1" dirty="0">
              <a:cs typeface="B Nazanin" panose="00000400000000000000" pitchFamily="2" charset="-78"/>
            </a:endParaRPr>
          </a:p>
        </p:txBody>
      </p:sp>
      <p:pic>
        <p:nvPicPr>
          <p:cNvPr id="4" name="Content Placeholder 5">
            <a:extLst>
              <a:ext uri="{FF2B5EF4-FFF2-40B4-BE49-F238E27FC236}">
                <a16:creationId xmlns:a16="http://schemas.microsoft.com/office/drawing/2014/main" id="{66AB171E-B87B-E4B1-AB3C-70A7F9C883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59" t="23309" r="54256" b="39601"/>
          <a:stretch/>
        </p:blipFill>
        <p:spPr>
          <a:xfrm rot="10800000">
            <a:off x="7515922" y="713678"/>
            <a:ext cx="4676078" cy="614432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6" name="TextBox 5">
            <a:extLst>
              <a:ext uri="{FF2B5EF4-FFF2-40B4-BE49-F238E27FC236}">
                <a16:creationId xmlns:a16="http://schemas.microsoft.com/office/drawing/2014/main" id="{53D565A6-7967-9831-23E2-0D82C03AE8E7}"/>
              </a:ext>
            </a:extLst>
          </p:cNvPr>
          <p:cNvSpPr txBox="1"/>
          <p:nvPr/>
        </p:nvSpPr>
        <p:spPr>
          <a:xfrm>
            <a:off x="2754351" y="1773044"/>
            <a:ext cx="6520675" cy="3285515"/>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تماس مستقیم و یا استنشاق بخارات جیوه باعث اختلال در سیستم ایمنی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اختلال در عملکرد کلیه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مشکلات رفتاری و عصبی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تاثیر بر سیستم عصبی مرکزی محیطی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نارسایی حاد تنفسی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التهاب پوست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اثرات سوء بر جنین </a:t>
            </a:r>
          </a:p>
        </p:txBody>
      </p:sp>
    </p:spTree>
    <p:extLst>
      <p:ext uri="{BB962C8B-B14F-4D97-AF65-F5344CB8AC3E}">
        <p14:creationId xmlns:p14="http://schemas.microsoft.com/office/powerpoint/2010/main" val="1515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7900-64ED-3539-8856-0D245C31856D}"/>
              </a:ext>
            </a:extLst>
          </p:cNvPr>
          <p:cNvSpPr>
            <a:spLocks noGrp="1"/>
          </p:cNvSpPr>
          <p:nvPr>
            <p:ph type="title"/>
          </p:nvPr>
        </p:nvSpPr>
        <p:spPr>
          <a:xfrm>
            <a:off x="838200" y="365125"/>
            <a:ext cx="10694020" cy="1697851"/>
          </a:xfrm>
        </p:spPr>
        <p:txBody>
          <a:bodyPr>
            <a:normAutofit/>
          </a:bodyPr>
          <a:lstStyle/>
          <a:p>
            <a:pPr algn="ctr"/>
            <a:r>
              <a:rPr lang="fa-IR" sz="3600" b="1" dirty="0">
                <a:cs typeface="B Nazanin" panose="00000400000000000000" pitchFamily="2" charset="-78"/>
              </a:rPr>
              <a:t>آنالیز دستگاهی فلزات سنگین </a:t>
            </a:r>
            <a:br>
              <a:rPr lang="en-US" sz="2400" dirty="0">
                <a:solidFill>
                  <a:schemeClr val="accent1">
                    <a:lumMod val="50000"/>
                  </a:schemeClr>
                </a:solidFill>
              </a:rPr>
            </a:b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014FF172-D9DD-EE1C-F934-45BD49337471}"/>
              </a:ext>
            </a:extLst>
          </p:cNvPr>
          <p:cNvSpPr>
            <a:spLocks noGrp="1"/>
          </p:cNvSpPr>
          <p:nvPr>
            <p:ph idx="1"/>
          </p:nvPr>
        </p:nvSpPr>
        <p:spPr>
          <a:xfrm>
            <a:off x="1016620" y="1817649"/>
            <a:ext cx="10515600" cy="4436307"/>
          </a:xfrm>
        </p:spPr>
        <p:txBody>
          <a:bodyPr/>
          <a:lstStyle/>
          <a:p>
            <a:pPr marL="0" indent="0" algn="ctr">
              <a:buNone/>
            </a:pPr>
            <a:r>
              <a:rPr lang="en-GB" sz="2800" dirty="0">
                <a:cs typeface="B Nazanin" panose="00000400000000000000" pitchFamily="2" charset="-78"/>
              </a:rPr>
              <a:t>Atomic Absorption Spectrometer (AAS)</a:t>
            </a:r>
            <a:endParaRPr lang="en-US" dirty="0">
              <a:solidFill>
                <a:schemeClr val="accent1">
                  <a:lumMod val="50000"/>
                </a:schemeClr>
              </a:solidFill>
            </a:endParaRPr>
          </a:p>
        </p:txBody>
      </p:sp>
      <p:pic>
        <p:nvPicPr>
          <p:cNvPr id="1028" name="Picture 4" descr="4lab.ir|صفحه جزييات كالا دستگاه-جذب-اتمی-SavantAAکمپانی-GBC-استرالیا|ویتاطب  کوشا">
            <a:extLst>
              <a:ext uri="{FF2B5EF4-FFF2-40B4-BE49-F238E27FC236}">
                <a16:creationId xmlns:a16="http://schemas.microsoft.com/office/drawing/2014/main" id="{2811D53D-C33D-9970-1275-E285980C2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810" y="3222702"/>
            <a:ext cx="4114799" cy="2631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دستگاه جذب اتمی شعله Pinaacle 900F کمپانی پرکین المر | پرتوژن">
            <a:extLst>
              <a:ext uri="{FF2B5EF4-FFF2-40B4-BE49-F238E27FC236}">
                <a16:creationId xmlns:a16="http://schemas.microsoft.com/office/drawing/2014/main" id="{AB65C7C6-599E-CE42-9165-7038E371D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039" y="2315369"/>
            <a:ext cx="5027341" cy="443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26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F7AF5-B873-4C10-AF38-52AC43AAAABE}"/>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36867" y="36867"/>
            <a:ext cx="6857996" cy="678426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pic>
        <p:nvPicPr>
          <p:cNvPr id="6" name="Picture 5">
            <a:extLst>
              <a:ext uri="{FF2B5EF4-FFF2-40B4-BE49-F238E27FC236}">
                <a16:creationId xmlns:a16="http://schemas.microsoft.com/office/drawing/2014/main" id="{4F1B2457-423F-4A6B-BBFD-B3FE45D37588}"/>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5370872" y="36866"/>
            <a:ext cx="6857996" cy="678426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3" name="TextBox 2">
            <a:extLst>
              <a:ext uri="{FF2B5EF4-FFF2-40B4-BE49-F238E27FC236}">
                <a16:creationId xmlns:a16="http://schemas.microsoft.com/office/drawing/2014/main" id="{42ED0EF3-3DBF-4903-97C2-745BD7C6F0A6}"/>
              </a:ext>
            </a:extLst>
          </p:cNvPr>
          <p:cNvSpPr txBox="1"/>
          <p:nvPr/>
        </p:nvSpPr>
        <p:spPr>
          <a:xfrm>
            <a:off x="1536757" y="711958"/>
            <a:ext cx="9118486" cy="904863"/>
          </a:xfrm>
          <a:prstGeom prst="rect">
            <a:avLst/>
          </a:prstGeom>
          <a:noFill/>
        </p:spPr>
        <p:txBody>
          <a:bodyPr wrap="square" rtlCol="1">
            <a:spAutoFit/>
          </a:bodyPr>
          <a:lstStyle/>
          <a:p>
            <a:pPr algn="ctr">
              <a:lnSpc>
                <a:spcPct val="120000"/>
              </a:lnSpc>
              <a:spcAft>
                <a:spcPts val="1200"/>
              </a:spcAft>
            </a:pPr>
            <a:r>
              <a:rPr lang="fa-IR" sz="4400" b="1" dirty="0">
                <a:ln w="3175">
                  <a:noFill/>
                </a:ln>
                <a:solidFill>
                  <a:schemeClr val="accent4">
                    <a:lumMod val="50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آنالیز فلزات سنگین</a:t>
            </a:r>
            <a:endParaRPr lang="en-US" sz="4400" b="1" dirty="0">
              <a:ln w="3175">
                <a:noFill/>
              </a:ln>
              <a:solidFill>
                <a:schemeClr val="accent4">
                  <a:lumMod val="50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endParaRPr>
          </a:p>
        </p:txBody>
      </p:sp>
      <p:pic>
        <p:nvPicPr>
          <p:cNvPr id="1026" name="Picture 2" descr="فلزات سنگین">
            <a:extLst>
              <a:ext uri="{FF2B5EF4-FFF2-40B4-BE49-F238E27FC236}">
                <a16:creationId xmlns:a16="http://schemas.microsoft.com/office/drawing/2014/main" id="{8F124109-3DD1-9E9E-DF74-3CA25D380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382" y="1913207"/>
            <a:ext cx="5359790" cy="30245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A1C381-AE61-0863-521E-4FB3F0FC3253}"/>
              </a:ext>
            </a:extLst>
          </p:cNvPr>
          <p:cNvSpPr txBox="1"/>
          <p:nvPr/>
        </p:nvSpPr>
        <p:spPr>
          <a:xfrm>
            <a:off x="3046828" y="5426355"/>
            <a:ext cx="6098344" cy="888705"/>
          </a:xfrm>
          <a:prstGeom prst="rect">
            <a:avLst/>
          </a:prstGeom>
          <a:noFill/>
        </p:spPr>
        <p:txBody>
          <a:bodyPr wrap="square">
            <a:spAutoFit/>
          </a:bodyPr>
          <a:lstStyle/>
          <a:p>
            <a:pPr algn="r" rtl="1">
              <a:lnSpc>
                <a:spcPct val="150000"/>
              </a:lnSpc>
            </a:pPr>
            <a:r>
              <a:rPr lang="fa-IR" dirty="0">
                <a:solidFill>
                  <a:srgbClr val="0070C0"/>
                </a:solidFill>
                <a:latin typeface="2  Nazanin"/>
                <a:cs typeface="B Elham" pitchFamily="2" charset="-78"/>
              </a:rPr>
              <a:t>آذر ماه 1402</a:t>
            </a:r>
            <a:endParaRPr lang="en-US" dirty="0">
              <a:solidFill>
                <a:srgbClr val="0070C0"/>
              </a:solidFill>
              <a:latin typeface="2  Nazanin"/>
              <a:cs typeface="B Elham" pitchFamily="2" charset="-78"/>
            </a:endParaRPr>
          </a:p>
          <a:p>
            <a:pPr algn="r">
              <a:lnSpc>
                <a:spcPct val="150000"/>
              </a:lnSpc>
            </a:pPr>
            <a:r>
              <a:rPr lang="fa-IR" sz="1800" b="1" dirty="0">
                <a:solidFill>
                  <a:srgbClr val="0070C0"/>
                </a:solidFill>
                <a:latin typeface="IranNastaliq" panose="02000503000000020003" pitchFamily="2" charset="0"/>
                <a:cs typeface="B Homa" panose="00000400000000000000" pitchFamily="2" charset="-78"/>
              </a:rPr>
              <a:t>تهیه کنندگان :</a:t>
            </a:r>
            <a:r>
              <a:rPr lang="fa-IR" b="1" dirty="0">
                <a:solidFill>
                  <a:srgbClr val="0070C0"/>
                </a:solidFill>
                <a:latin typeface="IranNastaliq" panose="02000503000000020003" pitchFamily="2" charset="0"/>
                <a:cs typeface="B Homa" panose="00000400000000000000" pitchFamily="2" charset="-78"/>
              </a:rPr>
              <a:t> فروغ کیانی، مرضیه تیموری، نسیبه جعفری</a:t>
            </a:r>
          </a:p>
        </p:txBody>
      </p:sp>
    </p:spTree>
    <p:extLst>
      <p:ext uri="{BB962C8B-B14F-4D97-AF65-F5344CB8AC3E}">
        <p14:creationId xmlns:p14="http://schemas.microsoft.com/office/powerpoint/2010/main" val="316743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CCB0-E29D-1BC4-1B3E-3C0034D8D76F}"/>
              </a:ext>
            </a:extLst>
          </p:cNvPr>
          <p:cNvSpPr>
            <a:spLocks noGrp="1"/>
          </p:cNvSpPr>
          <p:nvPr>
            <p:ph type="title"/>
          </p:nvPr>
        </p:nvSpPr>
        <p:spPr>
          <a:xfrm>
            <a:off x="863755" y="749178"/>
            <a:ext cx="10265162" cy="1360449"/>
          </a:xfrm>
        </p:spPr>
        <p:txBody>
          <a:bodyPr>
            <a:normAutofit/>
          </a:bodyPr>
          <a:lstStyle/>
          <a:p>
            <a:pPr algn="r"/>
            <a:r>
              <a:rPr lang="fa-IR" sz="2800" b="1" dirty="0">
                <a:cs typeface="B Nazanin" panose="00000400000000000000" pitchFamily="2" charset="-78"/>
              </a:rPr>
              <a:t> </a:t>
            </a:r>
            <a:r>
              <a:rPr lang="fa-IR" sz="3200" b="1" dirty="0">
                <a:cs typeface="B Nazanin" panose="00000400000000000000" pitchFamily="2" charset="-78"/>
              </a:rPr>
              <a:t>دستگاه طیف سنجی جذب اتمی</a:t>
            </a:r>
            <a:br>
              <a:rPr lang="fa-IR" sz="4000" dirty="0">
                <a:solidFill>
                  <a:schemeClr val="accent1">
                    <a:lumMod val="50000"/>
                  </a:schemeClr>
                </a:solidFill>
                <a:cs typeface="B Nazanin" panose="00000400000000000000" pitchFamily="2" charset="-78"/>
              </a:rPr>
            </a:b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37AB7E00-BD89-E69D-3301-3B5A1EFF4DE2}"/>
              </a:ext>
            </a:extLst>
          </p:cNvPr>
          <p:cNvSpPr>
            <a:spLocks noGrp="1"/>
          </p:cNvSpPr>
          <p:nvPr>
            <p:ph idx="1"/>
          </p:nvPr>
        </p:nvSpPr>
        <p:spPr>
          <a:xfrm>
            <a:off x="2509024" y="1845369"/>
            <a:ext cx="8712355" cy="4351338"/>
          </a:xfrm>
        </p:spPr>
        <p:txBody>
          <a:bodyPr/>
          <a:lstStyle/>
          <a:p>
            <a:pPr algn="r" rtl="1">
              <a:lnSpc>
                <a:spcPct val="150000"/>
              </a:lnSpc>
            </a:pPr>
            <a:r>
              <a:rPr lang="fa-IR" sz="2400" dirty="0">
                <a:cs typeface="B Nazanin" panose="00000400000000000000" pitchFamily="2" charset="-78"/>
              </a:rPr>
              <a:t>یکی از پرکاربردترین و دقیق ترین دستگاههای سنجش میزان فلزات سنگين</a:t>
            </a:r>
          </a:p>
          <a:p>
            <a:pPr algn="r" rtl="1">
              <a:lnSpc>
                <a:spcPct val="150000"/>
              </a:lnSpc>
            </a:pPr>
            <a:endParaRPr lang="fa-IR" sz="2000" dirty="0">
              <a:cs typeface="B Nazanin" panose="00000400000000000000" pitchFamily="2" charset="-78"/>
            </a:endParaRPr>
          </a:p>
          <a:p>
            <a:pPr algn="r" rtl="1">
              <a:lnSpc>
                <a:spcPct val="150000"/>
              </a:lnSpc>
            </a:pPr>
            <a:r>
              <a:rPr lang="fa-IR" dirty="0">
                <a:cs typeface="B Nazanin" panose="00000400000000000000" pitchFamily="2" charset="-78"/>
              </a:rPr>
              <a:t>اساس کار</a:t>
            </a:r>
            <a:r>
              <a:rPr lang="fa-IR" sz="2400" dirty="0">
                <a:cs typeface="B Nazanin" panose="00000400000000000000" pitchFamily="2" charset="-78"/>
              </a:rPr>
              <a:t>:</a:t>
            </a:r>
            <a:r>
              <a:rPr lang="fa-IR" sz="2000" dirty="0">
                <a:cs typeface="B Nazanin" panose="00000400000000000000" pitchFamily="2" charset="-78"/>
              </a:rPr>
              <a:t> </a:t>
            </a:r>
            <a:r>
              <a:rPr lang="fa-IR" sz="2400" dirty="0">
                <a:cs typeface="B Nazanin" panose="00000400000000000000" pitchFamily="2" charset="-78"/>
              </a:rPr>
              <a:t>تشكيل بخار اتمي از عنصر مورد نظر و تعيين مقدار بر اساس ميزان جذب نور</a:t>
            </a:r>
            <a:r>
              <a:rPr lang="fa-IR" dirty="0">
                <a:cs typeface="B Nazanin" panose="00000400000000000000" pitchFamily="2" charset="-78"/>
              </a:rPr>
              <a:t> </a:t>
            </a:r>
            <a:endParaRPr lang="en-GB" sz="2400" dirty="0">
              <a:cs typeface="B Nazanin" panose="00000400000000000000" pitchFamily="2" charset="-78"/>
            </a:endParaRPr>
          </a:p>
          <a:p>
            <a:endParaRPr lang="en-US" dirty="0"/>
          </a:p>
        </p:txBody>
      </p:sp>
      <p:pic>
        <p:nvPicPr>
          <p:cNvPr id="4" name="Content Placeholder 5">
            <a:extLst>
              <a:ext uri="{FF2B5EF4-FFF2-40B4-BE49-F238E27FC236}">
                <a16:creationId xmlns:a16="http://schemas.microsoft.com/office/drawing/2014/main" id="{664F8242-F00C-D460-6776-FF0844F017D9}"/>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1393903" y="1393900"/>
            <a:ext cx="6858000" cy="4070197"/>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404691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30">
          <a:fgClr>
            <a:schemeClr val="accent6">
              <a:lumMod val="75000"/>
            </a:schemeClr>
          </a:fgClr>
          <a:bgClr>
            <a:schemeClr val="accent5">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6AF5-0EFE-BA4B-CBF2-3EB31B66802C}"/>
              </a:ext>
            </a:extLst>
          </p:cNvPr>
          <p:cNvSpPr>
            <a:spLocks noGrp="1"/>
          </p:cNvSpPr>
          <p:nvPr>
            <p:ph type="title"/>
          </p:nvPr>
        </p:nvSpPr>
        <p:spPr>
          <a:xfrm>
            <a:off x="838200" y="543476"/>
            <a:ext cx="10480839" cy="1325563"/>
          </a:xfrm>
        </p:spPr>
        <p:txBody>
          <a:bodyPr>
            <a:normAutofit/>
          </a:bodyPr>
          <a:lstStyle/>
          <a:p>
            <a:pPr algn="r"/>
            <a:r>
              <a:rPr lang="fa-IR" sz="3200" b="1" dirty="0">
                <a:cs typeface="B Nazanin" panose="00000400000000000000" pitchFamily="2" charset="-78"/>
              </a:rPr>
              <a:t>اجزاء دستگاه جذب اتمی</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76127097-4E26-ABF6-084E-D2887F1D843E}"/>
              </a:ext>
            </a:extLst>
          </p:cNvPr>
          <p:cNvSpPr>
            <a:spLocks noGrp="1"/>
          </p:cNvSpPr>
          <p:nvPr>
            <p:ph idx="1"/>
          </p:nvPr>
        </p:nvSpPr>
        <p:spPr>
          <a:xfrm>
            <a:off x="803439" y="1724334"/>
            <a:ext cx="10515600" cy="4351338"/>
          </a:xfrm>
        </p:spPr>
        <p:txBody>
          <a:bodyPr/>
          <a:lstStyle/>
          <a:p>
            <a:pPr marL="0" indent="0">
              <a:lnSpc>
                <a:spcPct val="200000"/>
              </a:lnSpc>
              <a:buNone/>
            </a:pPr>
            <a:r>
              <a:rPr lang="fa-IR" sz="2400" dirty="0"/>
              <a:t> </a:t>
            </a:r>
            <a:r>
              <a:rPr lang="fa-IR" sz="2000" dirty="0">
                <a:cs typeface="B Nazanin" panose="00000400000000000000" pitchFamily="2" charset="-78"/>
              </a:rPr>
              <a:t>دستگاه هاي موردنياز براي اندازه گيري جذب اتمي شامل يك منبع تابش، چاپر، سیستم ورود نمونه در سر راه نور،</a:t>
            </a:r>
            <a:r>
              <a:rPr lang="en-US" sz="2000" dirty="0">
                <a:cs typeface="B Nazanin" panose="00000400000000000000" pitchFamily="2" charset="-78"/>
              </a:rPr>
              <a:t> </a:t>
            </a:r>
            <a:r>
              <a:rPr lang="fa-IR" sz="2000" dirty="0">
                <a:cs typeface="B Nazanin" panose="00000400000000000000" pitchFamily="2" charset="-78"/>
              </a:rPr>
              <a:t>اتم ساز، تكفامساز، آشكار ساز و تقويت كننده مي باشند كه اجزاء به صورت ساده در شكل زیر نشان داده شده است و در قسمت هاي بعدي راجع به آنها  توضيحات لازم ارائه گرديده است.</a:t>
            </a:r>
          </a:p>
          <a:p>
            <a:endParaRPr lang="en-US" dirty="0">
              <a:cs typeface="B Nazanin" panose="00000400000000000000" pitchFamily="2" charset="-78"/>
            </a:endParaRPr>
          </a:p>
        </p:txBody>
      </p:sp>
      <p:sp>
        <p:nvSpPr>
          <p:cNvPr id="5" name="Text Box 220">
            <a:extLst>
              <a:ext uri="{FF2B5EF4-FFF2-40B4-BE49-F238E27FC236}">
                <a16:creationId xmlns:a16="http://schemas.microsoft.com/office/drawing/2014/main" id="{3EB471F4-3C35-CB8E-9926-D35E11B8C118}"/>
              </a:ext>
            </a:extLst>
          </p:cNvPr>
          <p:cNvSpPr txBox="1">
            <a:spLocks noChangeArrowheads="1"/>
          </p:cNvSpPr>
          <p:nvPr/>
        </p:nvSpPr>
        <p:spPr bwMode="auto">
          <a:xfrm>
            <a:off x="1083212" y="4001294"/>
            <a:ext cx="846405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lang="en-US" altLang="en-US" dirty="0"/>
              <a:t>Source          Sample         Wavelength Selector      Detector              Readout</a:t>
            </a:r>
          </a:p>
        </p:txBody>
      </p:sp>
      <p:grpSp>
        <p:nvGrpSpPr>
          <p:cNvPr id="76" name="Group 124">
            <a:extLst>
              <a:ext uri="{FF2B5EF4-FFF2-40B4-BE49-F238E27FC236}">
                <a16:creationId xmlns:a16="http://schemas.microsoft.com/office/drawing/2014/main" id="{DFC73D55-39E5-682E-C617-7263F6419BD7}"/>
              </a:ext>
            </a:extLst>
          </p:cNvPr>
          <p:cNvGrpSpPr>
            <a:grpSpLocks/>
          </p:cNvGrpSpPr>
          <p:nvPr/>
        </p:nvGrpSpPr>
        <p:grpSpPr bwMode="auto">
          <a:xfrm>
            <a:off x="5064289" y="5109882"/>
            <a:ext cx="1266825" cy="914400"/>
            <a:chOff x="1352" y="2547"/>
            <a:chExt cx="798" cy="576"/>
          </a:xfrm>
        </p:grpSpPr>
        <p:sp>
          <p:nvSpPr>
            <p:cNvPr id="77" name="Text Box 125">
              <a:extLst>
                <a:ext uri="{FF2B5EF4-FFF2-40B4-BE49-F238E27FC236}">
                  <a16:creationId xmlns:a16="http://schemas.microsoft.com/office/drawing/2014/main" id="{80C0FD71-2308-8F61-1104-B54E4910C004}"/>
                </a:ext>
              </a:extLst>
            </p:cNvPr>
            <p:cNvSpPr txBox="1">
              <a:spLocks noChangeArrowheads="1"/>
            </p:cNvSpPr>
            <p:nvPr/>
          </p:nvSpPr>
          <p:spPr bwMode="auto">
            <a:xfrm>
              <a:off x="1938" y="2564"/>
              <a:ext cx="1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a:ln>
                    <a:noFill/>
                  </a:ln>
                  <a:solidFill>
                    <a:prstClr val="white"/>
                  </a:solidFill>
                  <a:effectLst/>
                  <a:uLnTx/>
                  <a:uFillTx/>
                  <a:latin typeface="Symbol" panose="05050102010706020507" pitchFamily="18" charset="2"/>
                  <a:ea typeface="+mn-ea"/>
                  <a:cs typeface="Times New Roman" panose="02020603050405020304" pitchFamily="18" charset="0"/>
                </a:rPr>
                <a:t>l</a:t>
              </a:r>
            </a:p>
          </p:txBody>
        </p:sp>
        <p:sp>
          <p:nvSpPr>
            <p:cNvPr id="78" name="Line 126">
              <a:extLst>
                <a:ext uri="{FF2B5EF4-FFF2-40B4-BE49-F238E27FC236}">
                  <a16:creationId xmlns:a16="http://schemas.microsoft.com/office/drawing/2014/main" id="{F1D8F4EE-617D-A113-9353-5E07B886FAA9}"/>
                </a:ext>
              </a:extLst>
            </p:cNvPr>
            <p:cNvSpPr>
              <a:spLocks noChangeShapeType="1"/>
            </p:cNvSpPr>
            <p:nvPr/>
          </p:nvSpPr>
          <p:spPr bwMode="auto">
            <a:xfrm>
              <a:off x="1356" y="2837"/>
              <a:ext cx="121" cy="0"/>
            </a:xfrm>
            <a:prstGeom prst="line">
              <a:avLst/>
            </a:prstGeom>
            <a:noFill/>
            <a:ln w="127000">
              <a:solidFill>
                <a:srgbClr val="CCEC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AutoShape 127">
              <a:extLst>
                <a:ext uri="{FF2B5EF4-FFF2-40B4-BE49-F238E27FC236}">
                  <a16:creationId xmlns:a16="http://schemas.microsoft.com/office/drawing/2014/main" id="{963F5151-2152-782B-B8AE-FEBA2482AE8A}"/>
                </a:ext>
              </a:extLst>
            </p:cNvPr>
            <p:cNvSpPr>
              <a:spLocks noChangeArrowheads="1"/>
            </p:cNvSpPr>
            <p:nvPr/>
          </p:nvSpPr>
          <p:spPr bwMode="auto">
            <a:xfrm>
              <a:off x="1644" y="2601"/>
              <a:ext cx="150" cy="134"/>
            </a:xfrm>
            <a:prstGeom prst="triangle">
              <a:avLst>
                <a:gd name="adj" fmla="val 50000"/>
              </a:avLst>
            </a:prstGeom>
            <a:solidFill>
              <a:srgbClr val="FFFFFF"/>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80" name="Rectangle 128">
              <a:extLst>
                <a:ext uri="{FF2B5EF4-FFF2-40B4-BE49-F238E27FC236}">
                  <a16:creationId xmlns:a16="http://schemas.microsoft.com/office/drawing/2014/main" id="{B9E0B039-8062-8647-F5EA-2B6D314D175F}"/>
                </a:ext>
              </a:extLst>
            </p:cNvPr>
            <p:cNvSpPr>
              <a:spLocks noChangeArrowheads="1"/>
            </p:cNvSpPr>
            <p:nvPr/>
          </p:nvSpPr>
          <p:spPr bwMode="auto">
            <a:xfrm rot="1430226">
              <a:off x="1572" y="2994"/>
              <a:ext cx="198" cy="46"/>
            </a:xfrm>
            <a:prstGeom prst="rect">
              <a:avLst/>
            </a:prstGeom>
            <a:solidFill>
              <a:srgbClr val="FFFF00"/>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81" name="Arc 129">
              <a:extLst>
                <a:ext uri="{FF2B5EF4-FFF2-40B4-BE49-F238E27FC236}">
                  <a16:creationId xmlns:a16="http://schemas.microsoft.com/office/drawing/2014/main" id="{6B6F83D8-BEAE-EDF9-4DAC-3012D9F21731}"/>
                </a:ext>
              </a:extLst>
            </p:cNvPr>
            <p:cNvSpPr>
              <a:spLocks/>
            </p:cNvSpPr>
            <p:nvPr/>
          </p:nvSpPr>
          <p:spPr bwMode="auto">
            <a:xfrm flipH="1">
              <a:off x="1487" y="2796"/>
              <a:ext cx="191" cy="76"/>
            </a:xfrm>
            <a:custGeom>
              <a:avLst/>
              <a:gdLst>
                <a:gd name="T0" fmla="*/ 0 w 42915"/>
                <a:gd name="T1" fmla="*/ 0 h 21600"/>
                <a:gd name="T2" fmla="*/ 0 w 42915"/>
                <a:gd name="T3" fmla="*/ 0 h 21600"/>
                <a:gd name="T4" fmla="*/ 0 w 42915"/>
                <a:gd name="T5" fmla="*/ 0 h 21600"/>
                <a:gd name="T6" fmla="*/ 0 60000 65536"/>
                <a:gd name="T7" fmla="*/ 0 60000 65536"/>
                <a:gd name="T8" fmla="*/ 0 60000 65536"/>
                <a:gd name="T9" fmla="*/ 0 w 42915"/>
                <a:gd name="T10" fmla="*/ 0 h 21600"/>
                <a:gd name="T11" fmla="*/ 42915 w 42915"/>
                <a:gd name="T12" fmla="*/ 21600 h 21600"/>
              </a:gdLst>
              <a:ahLst/>
              <a:cxnLst>
                <a:cxn ang="T6">
                  <a:pos x="T0" y="T1"/>
                </a:cxn>
                <a:cxn ang="T7">
                  <a:pos x="T2" y="T3"/>
                </a:cxn>
                <a:cxn ang="T8">
                  <a:pos x="T4" y="T5"/>
                </a:cxn>
              </a:cxnLst>
              <a:rect l="T9" t="T10" r="T11" b="T12"/>
              <a:pathLst>
                <a:path w="42915" h="21600" fill="none" extrusionOk="0">
                  <a:moveTo>
                    <a:pt x="0" y="18101"/>
                  </a:moveTo>
                  <a:cubicBezTo>
                    <a:pt x="1713" y="7661"/>
                    <a:pt x="10736" y="-1"/>
                    <a:pt x="21315" y="0"/>
                  </a:cubicBezTo>
                  <a:cubicBezTo>
                    <a:pt x="33244" y="0"/>
                    <a:pt x="42915" y="9670"/>
                    <a:pt x="42915" y="21600"/>
                  </a:cubicBezTo>
                </a:path>
                <a:path w="42915" h="21600" stroke="0" extrusionOk="0">
                  <a:moveTo>
                    <a:pt x="0" y="18101"/>
                  </a:moveTo>
                  <a:cubicBezTo>
                    <a:pt x="1713" y="7661"/>
                    <a:pt x="10736" y="-1"/>
                    <a:pt x="21315" y="0"/>
                  </a:cubicBezTo>
                  <a:cubicBezTo>
                    <a:pt x="33244" y="0"/>
                    <a:pt x="42915" y="9670"/>
                    <a:pt x="42915" y="21600"/>
                  </a:cubicBezTo>
                  <a:lnTo>
                    <a:pt x="21315" y="21600"/>
                  </a:lnTo>
                  <a:close/>
                </a:path>
              </a:pathLst>
            </a:custGeom>
            <a:noFill/>
            <a:ln w="3810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82" name="Line 130">
              <a:extLst>
                <a:ext uri="{FF2B5EF4-FFF2-40B4-BE49-F238E27FC236}">
                  <a16:creationId xmlns:a16="http://schemas.microsoft.com/office/drawing/2014/main" id="{8E9C8549-EB60-D2A8-7B1A-629FBE673C27}"/>
                </a:ext>
              </a:extLst>
            </p:cNvPr>
            <p:cNvSpPr>
              <a:spLocks noChangeShapeType="1"/>
            </p:cNvSpPr>
            <p:nvPr/>
          </p:nvSpPr>
          <p:spPr bwMode="auto">
            <a:xfrm>
              <a:off x="1913" y="2743"/>
              <a:ext cx="198"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Line 131">
              <a:extLst>
                <a:ext uri="{FF2B5EF4-FFF2-40B4-BE49-F238E27FC236}">
                  <a16:creationId xmlns:a16="http://schemas.microsoft.com/office/drawing/2014/main" id="{28F5DAD2-214C-64F9-4FAB-2EA30F783594}"/>
                </a:ext>
              </a:extLst>
            </p:cNvPr>
            <p:cNvSpPr>
              <a:spLocks noChangeShapeType="1"/>
            </p:cNvSpPr>
            <p:nvPr/>
          </p:nvSpPr>
          <p:spPr bwMode="auto">
            <a:xfrm>
              <a:off x="1913" y="2975"/>
              <a:ext cx="198" cy="0"/>
            </a:xfrm>
            <a:prstGeom prst="line">
              <a:avLst/>
            </a:prstGeom>
            <a:noFill/>
            <a:ln w="76200">
              <a:solidFill>
                <a:srgbClr val="C0504D"/>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Line 132">
              <a:extLst>
                <a:ext uri="{FF2B5EF4-FFF2-40B4-BE49-F238E27FC236}">
                  <a16:creationId xmlns:a16="http://schemas.microsoft.com/office/drawing/2014/main" id="{A3DDA754-C157-2D53-AD68-17E345A00C4F}"/>
                </a:ext>
              </a:extLst>
            </p:cNvPr>
            <p:cNvSpPr>
              <a:spLocks noChangeShapeType="1"/>
            </p:cNvSpPr>
            <p:nvPr/>
          </p:nvSpPr>
          <p:spPr bwMode="auto">
            <a:xfrm>
              <a:off x="1913" y="2929"/>
              <a:ext cx="198" cy="0"/>
            </a:xfrm>
            <a:prstGeom prst="line">
              <a:avLst/>
            </a:prstGeom>
            <a:noFill/>
            <a:ln w="76200">
              <a:solidFill>
                <a:srgbClr val="99CC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5" name="Line 133">
              <a:extLst>
                <a:ext uri="{FF2B5EF4-FFF2-40B4-BE49-F238E27FC236}">
                  <a16:creationId xmlns:a16="http://schemas.microsoft.com/office/drawing/2014/main" id="{9DBB7C79-F7D1-C243-CC1F-E084C284BA02}"/>
                </a:ext>
              </a:extLst>
            </p:cNvPr>
            <p:cNvSpPr>
              <a:spLocks noChangeShapeType="1"/>
            </p:cNvSpPr>
            <p:nvPr/>
          </p:nvSpPr>
          <p:spPr bwMode="auto">
            <a:xfrm>
              <a:off x="1913" y="2838"/>
              <a:ext cx="23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Line 134">
              <a:extLst>
                <a:ext uri="{FF2B5EF4-FFF2-40B4-BE49-F238E27FC236}">
                  <a16:creationId xmlns:a16="http://schemas.microsoft.com/office/drawing/2014/main" id="{8DE8E2D0-830C-528F-B6C3-BC9E0B3D151F}"/>
                </a:ext>
              </a:extLst>
            </p:cNvPr>
            <p:cNvSpPr>
              <a:spLocks noChangeShapeType="1"/>
            </p:cNvSpPr>
            <p:nvPr/>
          </p:nvSpPr>
          <p:spPr bwMode="auto">
            <a:xfrm>
              <a:off x="1913" y="2790"/>
              <a:ext cx="198"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7" name="Line 135">
              <a:extLst>
                <a:ext uri="{FF2B5EF4-FFF2-40B4-BE49-F238E27FC236}">
                  <a16:creationId xmlns:a16="http://schemas.microsoft.com/office/drawing/2014/main" id="{1F6C30C1-8040-5742-0CE4-25BD96C30AE4}"/>
                </a:ext>
              </a:extLst>
            </p:cNvPr>
            <p:cNvSpPr>
              <a:spLocks noChangeShapeType="1"/>
            </p:cNvSpPr>
            <p:nvPr/>
          </p:nvSpPr>
          <p:spPr bwMode="auto">
            <a:xfrm>
              <a:off x="1913" y="2885"/>
              <a:ext cx="198" cy="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8" name="Arc 136">
              <a:extLst>
                <a:ext uri="{FF2B5EF4-FFF2-40B4-BE49-F238E27FC236}">
                  <a16:creationId xmlns:a16="http://schemas.microsoft.com/office/drawing/2014/main" id="{F8363C34-E010-71AC-2C80-DA9207B71E4B}"/>
                </a:ext>
              </a:extLst>
            </p:cNvPr>
            <p:cNvSpPr>
              <a:spLocks/>
            </p:cNvSpPr>
            <p:nvPr/>
          </p:nvSpPr>
          <p:spPr bwMode="auto">
            <a:xfrm rot="3132810" flipH="1">
              <a:off x="1784" y="2876"/>
              <a:ext cx="186" cy="78"/>
            </a:xfrm>
            <a:custGeom>
              <a:avLst/>
              <a:gdLst>
                <a:gd name="T0" fmla="*/ 0 w 42915"/>
                <a:gd name="T1" fmla="*/ 0 h 21600"/>
                <a:gd name="T2" fmla="*/ 0 w 42915"/>
                <a:gd name="T3" fmla="*/ 0 h 21600"/>
                <a:gd name="T4" fmla="*/ 0 w 42915"/>
                <a:gd name="T5" fmla="*/ 0 h 21600"/>
                <a:gd name="T6" fmla="*/ 0 60000 65536"/>
                <a:gd name="T7" fmla="*/ 0 60000 65536"/>
                <a:gd name="T8" fmla="*/ 0 60000 65536"/>
                <a:gd name="T9" fmla="*/ 0 w 42915"/>
                <a:gd name="T10" fmla="*/ 0 h 21600"/>
                <a:gd name="T11" fmla="*/ 42915 w 42915"/>
                <a:gd name="T12" fmla="*/ 21600 h 21600"/>
              </a:gdLst>
              <a:ahLst/>
              <a:cxnLst>
                <a:cxn ang="T6">
                  <a:pos x="T0" y="T1"/>
                </a:cxn>
                <a:cxn ang="T7">
                  <a:pos x="T2" y="T3"/>
                </a:cxn>
                <a:cxn ang="T8">
                  <a:pos x="T4" y="T5"/>
                </a:cxn>
              </a:cxnLst>
              <a:rect l="T9" t="T10" r="T11" b="T12"/>
              <a:pathLst>
                <a:path w="42915" h="21600" fill="none" extrusionOk="0">
                  <a:moveTo>
                    <a:pt x="0" y="18101"/>
                  </a:moveTo>
                  <a:cubicBezTo>
                    <a:pt x="1713" y="7661"/>
                    <a:pt x="10736" y="-1"/>
                    <a:pt x="21315" y="0"/>
                  </a:cubicBezTo>
                  <a:cubicBezTo>
                    <a:pt x="33244" y="0"/>
                    <a:pt x="42915" y="9670"/>
                    <a:pt x="42915" y="21600"/>
                  </a:cubicBezTo>
                </a:path>
                <a:path w="42915" h="21600" stroke="0" extrusionOk="0">
                  <a:moveTo>
                    <a:pt x="0" y="18101"/>
                  </a:moveTo>
                  <a:cubicBezTo>
                    <a:pt x="1713" y="7661"/>
                    <a:pt x="10736" y="-1"/>
                    <a:pt x="21315" y="0"/>
                  </a:cubicBezTo>
                  <a:cubicBezTo>
                    <a:pt x="33244" y="0"/>
                    <a:pt x="42915" y="9670"/>
                    <a:pt x="42915" y="21600"/>
                  </a:cubicBezTo>
                  <a:lnTo>
                    <a:pt x="21315" y="21600"/>
                  </a:lnTo>
                  <a:close/>
                </a:path>
              </a:pathLst>
            </a:custGeom>
            <a:noFill/>
            <a:ln w="3810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89" name="Oval 137">
              <a:extLst>
                <a:ext uri="{FF2B5EF4-FFF2-40B4-BE49-F238E27FC236}">
                  <a16:creationId xmlns:a16="http://schemas.microsoft.com/office/drawing/2014/main" id="{FBB0FF0C-F605-2330-6313-A9E5FB1C9667}"/>
                </a:ext>
              </a:extLst>
            </p:cNvPr>
            <p:cNvSpPr>
              <a:spLocks noChangeArrowheads="1"/>
            </p:cNvSpPr>
            <p:nvPr/>
          </p:nvSpPr>
          <p:spPr bwMode="auto">
            <a:xfrm rot="5366982">
              <a:off x="1426" y="2652"/>
              <a:ext cx="163" cy="47"/>
            </a:xfrm>
            <a:prstGeom prst="ellipse">
              <a:avLst/>
            </a:prstGeom>
            <a:solidFill>
              <a:srgbClr val="0066FF"/>
            </a:solidFill>
            <a:ln w="9525">
              <a:solidFill>
                <a:srgbClr val="C0504D"/>
              </a:solidFill>
              <a:round/>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90" name="Oval 138">
              <a:extLst>
                <a:ext uri="{FF2B5EF4-FFF2-40B4-BE49-F238E27FC236}">
                  <a16:creationId xmlns:a16="http://schemas.microsoft.com/office/drawing/2014/main" id="{08F38AA2-84A7-93B7-1FC2-D5A22E51FF99}"/>
                </a:ext>
              </a:extLst>
            </p:cNvPr>
            <p:cNvSpPr>
              <a:spLocks noChangeArrowheads="1"/>
            </p:cNvSpPr>
            <p:nvPr/>
          </p:nvSpPr>
          <p:spPr bwMode="auto">
            <a:xfrm rot="5845247">
              <a:off x="1786" y="2663"/>
              <a:ext cx="163" cy="47"/>
            </a:xfrm>
            <a:prstGeom prst="ellipse">
              <a:avLst/>
            </a:prstGeom>
            <a:solidFill>
              <a:srgbClr val="0066FF"/>
            </a:solidFill>
            <a:ln w="9525">
              <a:solidFill>
                <a:srgbClr val="C0504D"/>
              </a:solidFill>
              <a:round/>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91" name="Line 139">
              <a:extLst>
                <a:ext uri="{FF2B5EF4-FFF2-40B4-BE49-F238E27FC236}">
                  <a16:creationId xmlns:a16="http://schemas.microsoft.com/office/drawing/2014/main" id="{871902FC-3BDC-2421-F09B-BA92B2E6172D}"/>
                </a:ext>
              </a:extLst>
            </p:cNvPr>
            <p:cNvSpPr>
              <a:spLocks noChangeShapeType="1"/>
            </p:cNvSpPr>
            <p:nvPr/>
          </p:nvSpPr>
          <p:spPr bwMode="auto">
            <a:xfrm>
              <a:off x="2130" y="2722"/>
              <a:ext cx="0" cy="93"/>
            </a:xfrm>
            <a:prstGeom prst="line">
              <a:avLst/>
            </a:prstGeom>
            <a:noFill/>
            <a:ln w="571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Line 140">
              <a:extLst>
                <a:ext uri="{FF2B5EF4-FFF2-40B4-BE49-F238E27FC236}">
                  <a16:creationId xmlns:a16="http://schemas.microsoft.com/office/drawing/2014/main" id="{7E66C5D9-791A-9EE4-1A78-C19A3A151F8F}"/>
                </a:ext>
              </a:extLst>
            </p:cNvPr>
            <p:cNvSpPr>
              <a:spLocks noChangeShapeType="1"/>
            </p:cNvSpPr>
            <p:nvPr/>
          </p:nvSpPr>
          <p:spPr bwMode="auto">
            <a:xfrm>
              <a:off x="2130" y="2863"/>
              <a:ext cx="0" cy="93"/>
            </a:xfrm>
            <a:prstGeom prst="line">
              <a:avLst/>
            </a:prstGeom>
            <a:noFill/>
            <a:ln w="571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3" name="Line 141">
              <a:extLst>
                <a:ext uri="{FF2B5EF4-FFF2-40B4-BE49-F238E27FC236}">
                  <a16:creationId xmlns:a16="http://schemas.microsoft.com/office/drawing/2014/main" id="{2E286C6F-070F-E533-205C-D4DC29F41ADC}"/>
                </a:ext>
              </a:extLst>
            </p:cNvPr>
            <p:cNvSpPr>
              <a:spLocks noChangeShapeType="1"/>
            </p:cNvSpPr>
            <p:nvPr/>
          </p:nvSpPr>
          <p:spPr bwMode="auto">
            <a:xfrm>
              <a:off x="1374" y="2703"/>
              <a:ext cx="0" cy="93"/>
            </a:xfrm>
            <a:prstGeom prst="line">
              <a:avLst/>
            </a:prstGeom>
            <a:noFill/>
            <a:ln w="571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4" name="Line 142">
              <a:extLst>
                <a:ext uri="{FF2B5EF4-FFF2-40B4-BE49-F238E27FC236}">
                  <a16:creationId xmlns:a16="http://schemas.microsoft.com/office/drawing/2014/main" id="{8F7DF88E-3817-FAA0-B0D3-266F0FC485A1}"/>
                </a:ext>
              </a:extLst>
            </p:cNvPr>
            <p:cNvSpPr>
              <a:spLocks noChangeShapeType="1"/>
            </p:cNvSpPr>
            <p:nvPr/>
          </p:nvSpPr>
          <p:spPr bwMode="auto">
            <a:xfrm>
              <a:off x="1374" y="2875"/>
              <a:ext cx="0" cy="94"/>
            </a:xfrm>
            <a:prstGeom prst="line">
              <a:avLst/>
            </a:prstGeom>
            <a:noFill/>
            <a:ln w="571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Line 143">
              <a:extLst>
                <a:ext uri="{FF2B5EF4-FFF2-40B4-BE49-F238E27FC236}">
                  <a16:creationId xmlns:a16="http://schemas.microsoft.com/office/drawing/2014/main" id="{9193C7CF-5DB7-F443-ABB4-7F57ADCE1F4E}"/>
                </a:ext>
              </a:extLst>
            </p:cNvPr>
            <p:cNvSpPr>
              <a:spLocks noChangeShapeType="1"/>
            </p:cNvSpPr>
            <p:nvPr/>
          </p:nvSpPr>
          <p:spPr bwMode="auto">
            <a:xfrm flipV="1">
              <a:off x="1512" y="2807"/>
              <a:ext cx="81" cy="15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Line 144">
              <a:extLst>
                <a:ext uri="{FF2B5EF4-FFF2-40B4-BE49-F238E27FC236}">
                  <a16:creationId xmlns:a16="http://schemas.microsoft.com/office/drawing/2014/main" id="{2D9FE000-53B7-AD62-6117-714BA0B2D68B}"/>
                </a:ext>
              </a:extLst>
            </p:cNvPr>
            <p:cNvSpPr>
              <a:spLocks noChangeShapeType="1"/>
            </p:cNvSpPr>
            <p:nvPr/>
          </p:nvSpPr>
          <p:spPr bwMode="auto">
            <a:xfrm>
              <a:off x="1596" y="2809"/>
              <a:ext cx="92" cy="19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Line 145">
              <a:extLst>
                <a:ext uri="{FF2B5EF4-FFF2-40B4-BE49-F238E27FC236}">
                  <a16:creationId xmlns:a16="http://schemas.microsoft.com/office/drawing/2014/main" id="{2F96AC2C-A4F0-8D6B-3FE7-2757E0680E5A}"/>
                </a:ext>
              </a:extLst>
            </p:cNvPr>
            <p:cNvSpPr>
              <a:spLocks noChangeShapeType="1"/>
            </p:cNvSpPr>
            <p:nvPr/>
          </p:nvSpPr>
          <p:spPr bwMode="auto">
            <a:xfrm flipV="1">
              <a:off x="1685" y="2893"/>
              <a:ext cx="220" cy="11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Line 146">
              <a:extLst>
                <a:ext uri="{FF2B5EF4-FFF2-40B4-BE49-F238E27FC236}">
                  <a16:creationId xmlns:a16="http://schemas.microsoft.com/office/drawing/2014/main" id="{CF71106F-3EBA-DBD2-B518-E23C342F03D4}"/>
                </a:ext>
              </a:extLst>
            </p:cNvPr>
            <p:cNvSpPr>
              <a:spLocks noChangeShapeType="1"/>
            </p:cNvSpPr>
            <p:nvPr/>
          </p:nvSpPr>
          <p:spPr bwMode="auto">
            <a:xfrm flipH="1">
              <a:off x="1860" y="2896"/>
              <a:ext cx="42" cy="19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Line 147">
              <a:extLst>
                <a:ext uri="{FF2B5EF4-FFF2-40B4-BE49-F238E27FC236}">
                  <a16:creationId xmlns:a16="http://schemas.microsoft.com/office/drawing/2014/main" id="{9AABBA82-8B78-545A-C76D-7AC786341527}"/>
                </a:ext>
              </a:extLst>
            </p:cNvPr>
            <p:cNvSpPr>
              <a:spLocks noChangeShapeType="1"/>
            </p:cNvSpPr>
            <p:nvPr/>
          </p:nvSpPr>
          <p:spPr bwMode="auto">
            <a:xfrm flipV="1">
              <a:off x="1691" y="2908"/>
              <a:ext cx="220" cy="90"/>
            </a:xfrm>
            <a:prstGeom prst="line">
              <a:avLst/>
            </a:prstGeom>
            <a:noFill/>
            <a:ln w="9525">
              <a:solidFill>
                <a:srgbClr val="C0504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Line 148">
              <a:extLst>
                <a:ext uri="{FF2B5EF4-FFF2-40B4-BE49-F238E27FC236}">
                  <a16:creationId xmlns:a16="http://schemas.microsoft.com/office/drawing/2014/main" id="{463AAA5F-994B-11FC-88BB-6D2753AFC8A1}"/>
                </a:ext>
              </a:extLst>
            </p:cNvPr>
            <p:cNvSpPr>
              <a:spLocks noChangeShapeType="1"/>
            </p:cNvSpPr>
            <p:nvPr/>
          </p:nvSpPr>
          <p:spPr bwMode="auto">
            <a:xfrm flipH="1">
              <a:off x="1877" y="2908"/>
              <a:ext cx="34" cy="183"/>
            </a:xfrm>
            <a:prstGeom prst="line">
              <a:avLst/>
            </a:prstGeom>
            <a:noFill/>
            <a:ln w="9525">
              <a:solidFill>
                <a:srgbClr val="C0504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Line 149">
              <a:extLst>
                <a:ext uri="{FF2B5EF4-FFF2-40B4-BE49-F238E27FC236}">
                  <a16:creationId xmlns:a16="http://schemas.microsoft.com/office/drawing/2014/main" id="{2D84FC2F-F2B6-C7FE-7D17-A29CED3F1331}"/>
                </a:ext>
              </a:extLst>
            </p:cNvPr>
            <p:cNvSpPr>
              <a:spLocks noChangeShapeType="1"/>
            </p:cNvSpPr>
            <p:nvPr/>
          </p:nvSpPr>
          <p:spPr bwMode="auto">
            <a:xfrm flipV="1">
              <a:off x="1689" y="2890"/>
              <a:ext cx="198" cy="111"/>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 name="Line 150">
              <a:extLst>
                <a:ext uri="{FF2B5EF4-FFF2-40B4-BE49-F238E27FC236}">
                  <a16:creationId xmlns:a16="http://schemas.microsoft.com/office/drawing/2014/main" id="{C6A3F04B-DEEB-897C-DDA0-F608DB2277C2}"/>
                </a:ext>
              </a:extLst>
            </p:cNvPr>
            <p:cNvSpPr>
              <a:spLocks noChangeShapeType="1"/>
            </p:cNvSpPr>
            <p:nvPr/>
          </p:nvSpPr>
          <p:spPr bwMode="auto">
            <a:xfrm flipH="1">
              <a:off x="1847" y="2890"/>
              <a:ext cx="40" cy="196"/>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Line 151">
              <a:extLst>
                <a:ext uri="{FF2B5EF4-FFF2-40B4-BE49-F238E27FC236}">
                  <a16:creationId xmlns:a16="http://schemas.microsoft.com/office/drawing/2014/main" id="{23E7EF81-0861-D3BE-F610-7A33352C6F20}"/>
                </a:ext>
              </a:extLst>
            </p:cNvPr>
            <p:cNvSpPr>
              <a:spLocks noChangeShapeType="1"/>
            </p:cNvSpPr>
            <p:nvPr/>
          </p:nvSpPr>
          <p:spPr bwMode="auto">
            <a:xfrm flipV="1">
              <a:off x="1688" y="2880"/>
              <a:ext cx="187" cy="122"/>
            </a:xfrm>
            <a:prstGeom prst="line">
              <a:avLst/>
            </a:prstGeom>
            <a:noFill/>
            <a:ln w="9525">
              <a:solidFill>
                <a:srgbClr val="FF66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Line 152">
              <a:extLst>
                <a:ext uri="{FF2B5EF4-FFF2-40B4-BE49-F238E27FC236}">
                  <a16:creationId xmlns:a16="http://schemas.microsoft.com/office/drawing/2014/main" id="{F0361E20-5EEE-61AC-375B-C695C1E68C81}"/>
                </a:ext>
              </a:extLst>
            </p:cNvPr>
            <p:cNvSpPr>
              <a:spLocks noChangeShapeType="1"/>
            </p:cNvSpPr>
            <p:nvPr/>
          </p:nvSpPr>
          <p:spPr bwMode="auto">
            <a:xfrm flipH="1">
              <a:off x="1827" y="2880"/>
              <a:ext cx="48" cy="205"/>
            </a:xfrm>
            <a:prstGeom prst="line">
              <a:avLst/>
            </a:prstGeom>
            <a:noFill/>
            <a:ln w="9525">
              <a:solidFill>
                <a:srgbClr val="FF66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Line 153">
              <a:extLst>
                <a:ext uri="{FF2B5EF4-FFF2-40B4-BE49-F238E27FC236}">
                  <a16:creationId xmlns:a16="http://schemas.microsoft.com/office/drawing/2014/main" id="{0D421EE7-AAD4-234F-4C49-142BFEBB6378}"/>
                </a:ext>
              </a:extLst>
            </p:cNvPr>
            <p:cNvSpPr>
              <a:spLocks noChangeShapeType="1"/>
            </p:cNvSpPr>
            <p:nvPr/>
          </p:nvSpPr>
          <p:spPr bwMode="auto">
            <a:xfrm flipV="1">
              <a:off x="1688" y="2871"/>
              <a:ext cx="174" cy="12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Line 154">
              <a:extLst>
                <a:ext uri="{FF2B5EF4-FFF2-40B4-BE49-F238E27FC236}">
                  <a16:creationId xmlns:a16="http://schemas.microsoft.com/office/drawing/2014/main" id="{8218EEAF-6D61-BC4E-25DD-E9373C50BA43}"/>
                </a:ext>
              </a:extLst>
            </p:cNvPr>
            <p:cNvSpPr>
              <a:spLocks noChangeShapeType="1"/>
            </p:cNvSpPr>
            <p:nvPr/>
          </p:nvSpPr>
          <p:spPr bwMode="auto">
            <a:xfrm flipH="1">
              <a:off x="1811" y="2871"/>
              <a:ext cx="51" cy="20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Line 155">
              <a:extLst>
                <a:ext uri="{FF2B5EF4-FFF2-40B4-BE49-F238E27FC236}">
                  <a16:creationId xmlns:a16="http://schemas.microsoft.com/office/drawing/2014/main" id="{6858D466-0FF1-A3A8-2813-0223EA242F3D}"/>
                </a:ext>
              </a:extLst>
            </p:cNvPr>
            <p:cNvSpPr>
              <a:spLocks noChangeShapeType="1"/>
            </p:cNvSpPr>
            <p:nvPr/>
          </p:nvSpPr>
          <p:spPr bwMode="auto">
            <a:xfrm flipV="1">
              <a:off x="1535" y="2662"/>
              <a:ext cx="154" cy="2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8" name="Line 156">
              <a:extLst>
                <a:ext uri="{FF2B5EF4-FFF2-40B4-BE49-F238E27FC236}">
                  <a16:creationId xmlns:a16="http://schemas.microsoft.com/office/drawing/2014/main" id="{B32D2618-1934-99EC-5619-FDA9C4D00803}"/>
                </a:ext>
              </a:extLst>
            </p:cNvPr>
            <p:cNvSpPr>
              <a:spLocks noChangeShapeType="1"/>
            </p:cNvSpPr>
            <p:nvPr/>
          </p:nvSpPr>
          <p:spPr bwMode="auto">
            <a:xfrm>
              <a:off x="1689" y="2662"/>
              <a:ext cx="62" cy="4"/>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Line 157">
              <a:extLst>
                <a:ext uri="{FF2B5EF4-FFF2-40B4-BE49-F238E27FC236}">
                  <a16:creationId xmlns:a16="http://schemas.microsoft.com/office/drawing/2014/main" id="{32FBBE47-37D0-A16B-C621-E4D3DBA707B1}"/>
                </a:ext>
              </a:extLst>
            </p:cNvPr>
            <p:cNvSpPr>
              <a:spLocks noChangeShapeType="1"/>
            </p:cNvSpPr>
            <p:nvPr/>
          </p:nvSpPr>
          <p:spPr bwMode="auto">
            <a:xfrm>
              <a:off x="1746" y="2665"/>
              <a:ext cx="241" cy="6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0" name="Line 158">
              <a:extLst>
                <a:ext uri="{FF2B5EF4-FFF2-40B4-BE49-F238E27FC236}">
                  <a16:creationId xmlns:a16="http://schemas.microsoft.com/office/drawing/2014/main" id="{591F5DD5-7385-3B7E-E473-8956E4717335}"/>
                </a:ext>
              </a:extLst>
            </p:cNvPr>
            <p:cNvSpPr>
              <a:spLocks noChangeShapeType="1"/>
            </p:cNvSpPr>
            <p:nvPr/>
          </p:nvSpPr>
          <p:spPr bwMode="auto">
            <a:xfrm>
              <a:off x="1754" y="2666"/>
              <a:ext cx="226" cy="76"/>
            </a:xfrm>
            <a:prstGeom prst="line">
              <a:avLst/>
            </a:prstGeom>
            <a:noFill/>
            <a:ln w="9525">
              <a:solidFill>
                <a:srgbClr val="C0504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1" name="Line 159">
              <a:extLst>
                <a:ext uri="{FF2B5EF4-FFF2-40B4-BE49-F238E27FC236}">
                  <a16:creationId xmlns:a16="http://schemas.microsoft.com/office/drawing/2014/main" id="{FF10D381-6557-D885-D692-69E292096BC9}"/>
                </a:ext>
              </a:extLst>
            </p:cNvPr>
            <p:cNvSpPr>
              <a:spLocks noChangeShapeType="1"/>
            </p:cNvSpPr>
            <p:nvPr/>
          </p:nvSpPr>
          <p:spPr bwMode="auto">
            <a:xfrm>
              <a:off x="1757" y="2663"/>
              <a:ext cx="232" cy="51"/>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2" name="Line 160">
              <a:extLst>
                <a:ext uri="{FF2B5EF4-FFF2-40B4-BE49-F238E27FC236}">
                  <a16:creationId xmlns:a16="http://schemas.microsoft.com/office/drawing/2014/main" id="{DA1C6675-0629-79AB-2CEE-25B8925884CE}"/>
                </a:ext>
              </a:extLst>
            </p:cNvPr>
            <p:cNvSpPr>
              <a:spLocks noChangeShapeType="1"/>
            </p:cNvSpPr>
            <p:nvPr/>
          </p:nvSpPr>
          <p:spPr bwMode="auto">
            <a:xfrm>
              <a:off x="1752" y="2663"/>
              <a:ext cx="237" cy="36"/>
            </a:xfrm>
            <a:prstGeom prst="line">
              <a:avLst/>
            </a:prstGeom>
            <a:noFill/>
            <a:ln w="9525">
              <a:solidFill>
                <a:srgbClr val="FF66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3" name="Line 161">
              <a:extLst>
                <a:ext uri="{FF2B5EF4-FFF2-40B4-BE49-F238E27FC236}">
                  <a16:creationId xmlns:a16="http://schemas.microsoft.com/office/drawing/2014/main" id="{D4DD3304-48AB-B7F6-52E0-6801328D87A1}"/>
                </a:ext>
              </a:extLst>
            </p:cNvPr>
            <p:cNvSpPr>
              <a:spLocks noChangeShapeType="1"/>
            </p:cNvSpPr>
            <p:nvPr/>
          </p:nvSpPr>
          <p:spPr bwMode="auto">
            <a:xfrm>
              <a:off x="1754" y="2665"/>
              <a:ext cx="234"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4" name="Rectangle 162">
              <a:extLst>
                <a:ext uri="{FF2B5EF4-FFF2-40B4-BE49-F238E27FC236}">
                  <a16:creationId xmlns:a16="http://schemas.microsoft.com/office/drawing/2014/main" id="{1617FCB1-4D9F-E83F-7124-773DA290A632}"/>
                </a:ext>
              </a:extLst>
            </p:cNvPr>
            <p:cNvSpPr>
              <a:spLocks noChangeArrowheads="1"/>
            </p:cNvSpPr>
            <p:nvPr/>
          </p:nvSpPr>
          <p:spPr bwMode="auto">
            <a:xfrm>
              <a:off x="1352" y="2547"/>
              <a:ext cx="798" cy="576"/>
            </a:xfrm>
            <a:prstGeom prst="rect">
              <a:avLst/>
            </a:prstGeom>
            <a:solidFill>
              <a:srgbClr val="FFFFFF">
                <a:alpha val="50195"/>
              </a:srgbClr>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nvGrpSpPr>
          <p:cNvPr id="115" name="Group 166">
            <a:extLst>
              <a:ext uri="{FF2B5EF4-FFF2-40B4-BE49-F238E27FC236}">
                <a16:creationId xmlns:a16="http://schemas.microsoft.com/office/drawing/2014/main" id="{6CCB3577-C483-5574-6D9B-6B438AE5A99B}"/>
              </a:ext>
            </a:extLst>
          </p:cNvPr>
          <p:cNvGrpSpPr>
            <a:grpSpLocks/>
          </p:cNvGrpSpPr>
          <p:nvPr/>
        </p:nvGrpSpPr>
        <p:grpSpPr bwMode="auto">
          <a:xfrm>
            <a:off x="6887633" y="5094013"/>
            <a:ext cx="1271588" cy="919162"/>
            <a:chOff x="3489" y="1229"/>
            <a:chExt cx="801" cy="579"/>
          </a:xfrm>
        </p:grpSpPr>
        <p:grpSp>
          <p:nvGrpSpPr>
            <p:cNvPr id="116" name="Group 168">
              <a:extLst>
                <a:ext uri="{FF2B5EF4-FFF2-40B4-BE49-F238E27FC236}">
                  <a16:creationId xmlns:a16="http://schemas.microsoft.com/office/drawing/2014/main" id="{FFB05738-3600-D1F9-8D9D-73750F910E56}"/>
                </a:ext>
              </a:extLst>
            </p:cNvPr>
            <p:cNvGrpSpPr>
              <a:grpSpLocks/>
            </p:cNvGrpSpPr>
            <p:nvPr/>
          </p:nvGrpSpPr>
          <p:grpSpPr bwMode="auto">
            <a:xfrm flipH="1">
              <a:off x="4247" y="1440"/>
              <a:ext cx="39" cy="100"/>
              <a:chOff x="4439" y="1427"/>
              <a:chExt cx="39" cy="75"/>
            </a:xfrm>
          </p:grpSpPr>
          <p:sp>
            <p:nvSpPr>
              <p:cNvPr id="160" name="Line 168">
                <a:extLst>
                  <a:ext uri="{FF2B5EF4-FFF2-40B4-BE49-F238E27FC236}">
                    <a16:creationId xmlns:a16="http://schemas.microsoft.com/office/drawing/2014/main" id="{5CB07598-2CB3-02B9-1030-A98F1C702E53}"/>
                  </a:ext>
                </a:extLst>
              </p:cNvPr>
              <p:cNvSpPr>
                <a:spLocks noChangeShapeType="1"/>
              </p:cNvSpPr>
              <p:nvPr/>
            </p:nvSpPr>
            <p:spPr bwMode="auto">
              <a:xfrm flipH="1">
                <a:off x="4439" y="1427"/>
                <a:ext cx="39" cy="3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Line 169">
                <a:extLst>
                  <a:ext uri="{FF2B5EF4-FFF2-40B4-BE49-F238E27FC236}">
                    <a16:creationId xmlns:a16="http://schemas.microsoft.com/office/drawing/2014/main" id="{134CFC45-0C85-17C2-8C78-E4A15892CC42}"/>
                  </a:ext>
                </a:extLst>
              </p:cNvPr>
              <p:cNvSpPr>
                <a:spLocks noChangeShapeType="1"/>
              </p:cNvSpPr>
              <p:nvPr/>
            </p:nvSpPr>
            <p:spPr bwMode="auto">
              <a:xfrm>
                <a:off x="4439" y="1466"/>
                <a:ext cx="39"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Line 170">
                <a:extLst>
                  <a:ext uri="{FF2B5EF4-FFF2-40B4-BE49-F238E27FC236}">
                    <a16:creationId xmlns:a16="http://schemas.microsoft.com/office/drawing/2014/main" id="{71B7C893-AE48-1DF8-E788-B1371DE1F865}"/>
                  </a:ext>
                </a:extLst>
              </p:cNvPr>
              <p:cNvSpPr>
                <a:spLocks noChangeShapeType="1"/>
              </p:cNvSpPr>
              <p:nvPr/>
            </p:nvSpPr>
            <p:spPr bwMode="auto">
              <a:xfrm flipH="1">
                <a:off x="4445" y="1466"/>
                <a:ext cx="33" cy="36"/>
              </a:xfrm>
              <a:prstGeom prst="line">
                <a:avLst/>
              </a:prstGeom>
              <a:noFill/>
              <a:ln w="9525">
                <a:solidFill>
                  <a:sysClr val="window" lastClr="FFFFFF"/>
                </a:solidFill>
                <a:round/>
                <a:headEnd/>
                <a:tailEnd type="stealth" w="sm" len="sm"/>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17" name="Group 171">
              <a:extLst>
                <a:ext uri="{FF2B5EF4-FFF2-40B4-BE49-F238E27FC236}">
                  <a16:creationId xmlns:a16="http://schemas.microsoft.com/office/drawing/2014/main" id="{D1024A0F-FD4B-0685-1880-F2B60CB25D25}"/>
                </a:ext>
              </a:extLst>
            </p:cNvPr>
            <p:cNvGrpSpPr>
              <a:grpSpLocks/>
            </p:cNvGrpSpPr>
            <p:nvPr/>
          </p:nvGrpSpPr>
          <p:grpSpPr bwMode="auto">
            <a:xfrm>
              <a:off x="3694" y="1470"/>
              <a:ext cx="131" cy="286"/>
              <a:chOff x="3761" y="1460"/>
              <a:chExt cx="131" cy="286"/>
            </a:xfrm>
          </p:grpSpPr>
          <p:sp>
            <p:nvSpPr>
              <p:cNvPr id="153" name="Rectangle 172">
                <a:extLst>
                  <a:ext uri="{FF2B5EF4-FFF2-40B4-BE49-F238E27FC236}">
                    <a16:creationId xmlns:a16="http://schemas.microsoft.com/office/drawing/2014/main" id="{F2EC33B3-35B6-06B0-584C-10B3608E438B}"/>
                  </a:ext>
                </a:extLst>
              </p:cNvPr>
              <p:cNvSpPr>
                <a:spLocks noChangeArrowheads="1"/>
              </p:cNvSpPr>
              <p:nvPr/>
            </p:nvSpPr>
            <p:spPr bwMode="auto">
              <a:xfrm>
                <a:off x="3761" y="1658"/>
                <a:ext cx="131" cy="48"/>
              </a:xfrm>
              <a:prstGeom prst="rect">
                <a:avLst/>
              </a:prstGeom>
              <a:solidFill>
                <a:srgbClr val="CC6600"/>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54" name="Arc 173">
                <a:extLst>
                  <a:ext uri="{FF2B5EF4-FFF2-40B4-BE49-F238E27FC236}">
                    <a16:creationId xmlns:a16="http://schemas.microsoft.com/office/drawing/2014/main" id="{F16B61C8-BD9C-2A90-977D-0A629C10AD19}"/>
                  </a:ext>
                </a:extLst>
              </p:cNvPr>
              <p:cNvSpPr>
                <a:spLocks/>
              </p:cNvSpPr>
              <p:nvPr/>
            </p:nvSpPr>
            <p:spPr bwMode="auto">
              <a:xfrm>
                <a:off x="3770" y="1460"/>
                <a:ext cx="110" cy="48"/>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 name="T9" fmla="*/ 0 w 43200"/>
                  <a:gd name="T10" fmla="*/ 0 h 22141"/>
                  <a:gd name="T11" fmla="*/ 43200 w 43200"/>
                  <a:gd name="T12" fmla="*/ 22141 h 22141"/>
                </a:gdLst>
                <a:ahLst/>
                <a:cxnLst>
                  <a:cxn ang="T6">
                    <a:pos x="T0" y="T1"/>
                  </a:cxn>
                  <a:cxn ang="T7">
                    <a:pos x="T2" y="T3"/>
                  </a:cxn>
                  <a:cxn ang="T8">
                    <a:pos x="T4" y="T5"/>
                  </a:cxn>
                </a:cxnLst>
                <a:rect l="T9" t="T10" r="T11" b="T12"/>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close/>
                  </a:path>
                </a:pathLst>
              </a:cu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55" name="Line 174">
                <a:extLst>
                  <a:ext uri="{FF2B5EF4-FFF2-40B4-BE49-F238E27FC236}">
                    <a16:creationId xmlns:a16="http://schemas.microsoft.com/office/drawing/2014/main" id="{20229DB6-08B1-5FB3-559E-074FF1F716DF}"/>
                  </a:ext>
                </a:extLst>
              </p:cNvPr>
              <p:cNvSpPr>
                <a:spLocks noChangeShapeType="1"/>
              </p:cNvSpPr>
              <p:nvPr/>
            </p:nvSpPr>
            <p:spPr bwMode="auto">
              <a:xfrm>
                <a:off x="3769" y="1510"/>
                <a:ext cx="0" cy="143"/>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6" name="Line 175">
                <a:extLst>
                  <a:ext uri="{FF2B5EF4-FFF2-40B4-BE49-F238E27FC236}">
                    <a16:creationId xmlns:a16="http://schemas.microsoft.com/office/drawing/2014/main" id="{FFF28B74-F753-841D-8ED7-89A4B0A7155F}"/>
                  </a:ext>
                </a:extLst>
              </p:cNvPr>
              <p:cNvSpPr>
                <a:spLocks noChangeShapeType="1"/>
              </p:cNvSpPr>
              <p:nvPr/>
            </p:nvSpPr>
            <p:spPr bwMode="auto">
              <a:xfrm>
                <a:off x="3879" y="1506"/>
                <a:ext cx="0" cy="14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7" name="Rectangle 176">
                <a:extLst>
                  <a:ext uri="{FF2B5EF4-FFF2-40B4-BE49-F238E27FC236}">
                    <a16:creationId xmlns:a16="http://schemas.microsoft.com/office/drawing/2014/main" id="{4207BA4C-FED0-BF8A-3EE2-FA4D2B2AFA12}"/>
                  </a:ext>
                </a:extLst>
              </p:cNvPr>
              <p:cNvSpPr>
                <a:spLocks noChangeArrowheads="1"/>
              </p:cNvSpPr>
              <p:nvPr/>
            </p:nvSpPr>
            <p:spPr bwMode="auto">
              <a:xfrm>
                <a:off x="3802" y="1509"/>
                <a:ext cx="47" cy="145"/>
              </a:xfrm>
              <a:prstGeom prst="rect">
                <a:avLst/>
              </a:prstGeom>
              <a:solidFill>
                <a:srgbClr val="FFFF00"/>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58" name="Line 177">
                <a:extLst>
                  <a:ext uri="{FF2B5EF4-FFF2-40B4-BE49-F238E27FC236}">
                    <a16:creationId xmlns:a16="http://schemas.microsoft.com/office/drawing/2014/main" id="{6EB13E3D-F4B1-D3E8-FBCA-6DBAA8F216B7}"/>
                  </a:ext>
                </a:extLst>
              </p:cNvPr>
              <p:cNvSpPr>
                <a:spLocks noChangeShapeType="1"/>
              </p:cNvSpPr>
              <p:nvPr/>
            </p:nvSpPr>
            <p:spPr bwMode="auto">
              <a:xfrm>
                <a:off x="3800" y="1707"/>
                <a:ext cx="0" cy="39"/>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Line 178">
                <a:extLst>
                  <a:ext uri="{FF2B5EF4-FFF2-40B4-BE49-F238E27FC236}">
                    <a16:creationId xmlns:a16="http://schemas.microsoft.com/office/drawing/2014/main" id="{00413A46-4420-EB3D-CA94-DCA4AD9D21C5}"/>
                  </a:ext>
                </a:extLst>
              </p:cNvPr>
              <p:cNvSpPr>
                <a:spLocks noChangeShapeType="1"/>
              </p:cNvSpPr>
              <p:nvPr/>
            </p:nvSpPr>
            <p:spPr bwMode="auto">
              <a:xfrm flipH="1">
                <a:off x="3850" y="1708"/>
                <a:ext cx="1" cy="33"/>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18" name="Group 179">
              <a:extLst>
                <a:ext uri="{FF2B5EF4-FFF2-40B4-BE49-F238E27FC236}">
                  <a16:creationId xmlns:a16="http://schemas.microsoft.com/office/drawing/2014/main" id="{30CC14BC-81E1-B50C-D065-75A931EF2F07}"/>
                </a:ext>
              </a:extLst>
            </p:cNvPr>
            <p:cNvGrpSpPr>
              <a:grpSpLocks/>
            </p:cNvGrpSpPr>
            <p:nvPr/>
          </p:nvGrpSpPr>
          <p:grpSpPr bwMode="auto">
            <a:xfrm>
              <a:off x="3584" y="1260"/>
              <a:ext cx="114" cy="231"/>
              <a:chOff x="3647" y="1278"/>
              <a:chExt cx="114" cy="231"/>
            </a:xfrm>
          </p:grpSpPr>
          <p:sp>
            <p:nvSpPr>
              <p:cNvPr id="146" name="Line 180">
                <a:extLst>
                  <a:ext uri="{FF2B5EF4-FFF2-40B4-BE49-F238E27FC236}">
                    <a16:creationId xmlns:a16="http://schemas.microsoft.com/office/drawing/2014/main" id="{D7928042-EAD9-E2BB-8F8E-AF2E72E3CB8B}"/>
                  </a:ext>
                </a:extLst>
              </p:cNvPr>
              <p:cNvSpPr>
                <a:spLocks noChangeShapeType="1"/>
              </p:cNvSpPr>
              <p:nvPr/>
            </p:nvSpPr>
            <p:spPr bwMode="auto">
              <a:xfrm flipV="1">
                <a:off x="3647" y="1475"/>
                <a:ext cx="114" cy="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Arc 181">
                <a:extLst>
                  <a:ext uri="{FF2B5EF4-FFF2-40B4-BE49-F238E27FC236}">
                    <a16:creationId xmlns:a16="http://schemas.microsoft.com/office/drawing/2014/main" id="{6143B8B5-D6C7-699E-9A60-F367C3832E21}"/>
                  </a:ext>
                </a:extLst>
              </p:cNvPr>
              <p:cNvSpPr>
                <a:spLocks/>
              </p:cNvSpPr>
              <p:nvPr/>
            </p:nvSpPr>
            <p:spPr bwMode="auto">
              <a:xfrm>
                <a:off x="3649" y="1394"/>
                <a:ext cx="110" cy="82"/>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 name="T9" fmla="*/ 0 w 43200"/>
                  <a:gd name="T10" fmla="*/ 0 h 22141"/>
                  <a:gd name="T11" fmla="*/ 43200 w 43200"/>
                  <a:gd name="T12" fmla="*/ 22141 h 22141"/>
                </a:gdLst>
                <a:ahLst/>
                <a:cxnLst>
                  <a:cxn ang="T6">
                    <a:pos x="T0" y="T1"/>
                  </a:cxn>
                  <a:cxn ang="T7">
                    <a:pos x="T2" y="T3"/>
                  </a:cxn>
                  <a:cxn ang="T8">
                    <a:pos x="T4" y="T5"/>
                  </a:cxn>
                </a:cxnLst>
                <a:rect l="T9" t="T10" r="T11" b="T12"/>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close/>
                  </a:path>
                </a:pathLst>
              </a:custGeom>
              <a:solidFill>
                <a:srgbClr val="CC6600"/>
              </a:solidFill>
              <a:ln w="9525">
                <a:solidFill>
                  <a:sysClr val="window" lastClr="FFFFFF"/>
                </a:solidFill>
                <a:round/>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48" name="Line 182">
                <a:extLst>
                  <a:ext uri="{FF2B5EF4-FFF2-40B4-BE49-F238E27FC236}">
                    <a16:creationId xmlns:a16="http://schemas.microsoft.com/office/drawing/2014/main" id="{C83C5314-E4A0-2E21-EC20-E39D492A978F}"/>
                  </a:ext>
                </a:extLst>
              </p:cNvPr>
              <p:cNvSpPr>
                <a:spLocks noChangeShapeType="1"/>
              </p:cNvSpPr>
              <p:nvPr/>
            </p:nvSpPr>
            <p:spPr bwMode="auto">
              <a:xfrm flipH="1">
                <a:off x="3720" y="1290"/>
                <a:ext cx="1" cy="2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9" name="Line 183">
                <a:extLst>
                  <a:ext uri="{FF2B5EF4-FFF2-40B4-BE49-F238E27FC236}">
                    <a16:creationId xmlns:a16="http://schemas.microsoft.com/office/drawing/2014/main" id="{2DE1F47E-EC36-3697-051D-A3E97C3047D7}"/>
                  </a:ext>
                </a:extLst>
              </p:cNvPr>
              <p:cNvSpPr>
                <a:spLocks noChangeShapeType="1"/>
              </p:cNvSpPr>
              <p:nvPr/>
            </p:nvSpPr>
            <p:spPr bwMode="auto">
              <a:xfrm>
                <a:off x="3681" y="1478"/>
                <a:ext cx="0" cy="3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0" name="Line 184">
                <a:extLst>
                  <a:ext uri="{FF2B5EF4-FFF2-40B4-BE49-F238E27FC236}">
                    <a16:creationId xmlns:a16="http://schemas.microsoft.com/office/drawing/2014/main" id="{4D070CB1-4416-1BF8-FC5D-6D4342EA0679}"/>
                  </a:ext>
                </a:extLst>
              </p:cNvPr>
              <p:cNvSpPr>
                <a:spLocks noChangeShapeType="1"/>
              </p:cNvSpPr>
              <p:nvPr/>
            </p:nvSpPr>
            <p:spPr bwMode="auto">
              <a:xfrm>
                <a:off x="3704" y="1477"/>
                <a:ext cx="0" cy="3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1" name="Line 185">
                <a:extLst>
                  <a:ext uri="{FF2B5EF4-FFF2-40B4-BE49-F238E27FC236}">
                    <a16:creationId xmlns:a16="http://schemas.microsoft.com/office/drawing/2014/main" id="{46AACC22-3F9E-A834-0E3C-44495E1D5628}"/>
                  </a:ext>
                </a:extLst>
              </p:cNvPr>
              <p:cNvSpPr>
                <a:spLocks noChangeShapeType="1"/>
              </p:cNvSpPr>
              <p:nvPr/>
            </p:nvSpPr>
            <p:spPr bwMode="auto">
              <a:xfrm>
                <a:off x="3728" y="1476"/>
                <a:ext cx="0" cy="31"/>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2" name="AutoShape 186">
                <a:extLst>
                  <a:ext uri="{FF2B5EF4-FFF2-40B4-BE49-F238E27FC236}">
                    <a16:creationId xmlns:a16="http://schemas.microsoft.com/office/drawing/2014/main" id="{0ADC6926-032D-2408-74E7-8ADA7E4C46C6}"/>
                  </a:ext>
                </a:extLst>
              </p:cNvPr>
              <p:cNvSpPr>
                <a:spLocks noChangeArrowheads="1"/>
              </p:cNvSpPr>
              <p:nvPr/>
            </p:nvSpPr>
            <p:spPr bwMode="auto">
              <a:xfrm>
                <a:off x="3692" y="1278"/>
                <a:ext cx="23" cy="117"/>
              </a:xfrm>
              <a:prstGeom prst="roundRect">
                <a:avLst>
                  <a:gd name="adj" fmla="val 16667"/>
                </a:avLst>
              </a:prstGeom>
              <a:solidFill>
                <a:srgbClr val="FFFFFF"/>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nvGrpSpPr>
            <p:cNvPr id="119" name="Group 187">
              <a:extLst>
                <a:ext uri="{FF2B5EF4-FFF2-40B4-BE49-F238E27FC236}">
                  <a16:creationId xmlns:a16="http://schemas.microsoft.com/office/drawing/2014/main" id="{6E12B11C-D7C0-8B6F-A192-95B83A44C3CF}"/>
                </a:ext>
              </a:extLst>
            </p:cNvPr>
            <p:cNvGrpSpPr>
              <a:grpSpLocks/>
            </p:cNvGrpSpPr>
            <p:nvPr/>
          </p:nvGrpSpPr>
          <p:grpSpPr bwMode="auto">
            <a:xfrm>
              <a:off x="3826" y="1241"/>
              <a:ext cx="347" cy="357"/>
              <a:chOff x="696" y="2154"/>
              <a:chExt cx="1328" cy="1366"/>
            </a:xfrm>
          </p:grpSpPr>
          <p:sp>
            <p:nvSpPr>
              <p:cNvPr id="122" name="Oval 188">
                <a:extLst>
                  <a:ext uri="{FF2B5EF4-FFF2-40B4-BE49-F238E27FC236}">
                    <a16:creationId xmlns:a16="http://schemas.microsoft.com/office/drawing/2014/main" id="{32194068-438E-6623-F25D-539AE83735E7}"/>
                  </a:ext>
                </a:extLst>
              </p:cNvPr>
              <p:cNvSpPr>
                <a:spLocks noChangeArrowheads="1"/>
              </p:cNvSpPr>
              <p:nvPr/>
            </p:nvSpPr>
            <p:spPr bwMode="auto">
              <a:xfrm>
                <a:off x="696" y="2154"/>
                <a:ext cx="1328" cy="1366"/>
              </a:xfrm>
              <a:prstGeom prst="ellipse">
                <a:avLst/>
              </a:prstGeom>
              <a:solidFill>
                <a:srgbClr val="FFFF66"/>
              </a:solidFill>
              <a:ln w="19050">
                <a:solidFill>
                  <a:srgbClr val="000050"/>
                </a:solidFill>
                <a:round/>
                <a:headEnd/>
                <a:tailEnd/>
              </a:ln>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23" name="Arc 189">
                <a:extLst>
                  <a:ext uri="{FF2B5EF4-FFF2-40B4-BE49-F238E27FC236}">
                    <a16:creationId xmlns:a16="http://schemas.microsoft.com/office/drawing/2014/main" id="{6C3213DF-947C-C107-BCF6-DFB7F85E35DD}"/>
                  </a:ext>
                </a:extLst>
              </p:cNvPr>
              <p:cNvSpPr>
                <a:spLocks/>
              </p:cNvSpPr>
              <p:nvPr/>
            </p:nvSpPr>
            <p:spPr bwMode="auto">
              <a:xfrm rot="-545356">
                <a:off x="1680" y="2608"/>
                <a:ext cx="257" cy="330"/>
              </a:xfrm>
              <a:custGeom>
                <a:avLst/>
                <a:gdLst>
                  <a:gd name="T0" fmla="*/ 0 w 34492"/>
                  <a:gd name="T1" fmla="*/ 0 h 43200"/>
                  <a:gd name="T2" fmla="*/ 0 w 34492"/>
                  <a:gd name="T3" fmla="*/ 0 h 43200"/>
                  <a:gd name="T4" fmla="*/ 0 w 34492"/>
                  <a:gd name="T5" fmla="*/ 0 h 43200"/>
                  <a:gd name="T6" fmla="*/ 0 60000 65536"/>
                  <a:gd name="T7" fmla="*/ 0 60000 65536"/>
                  <a:gd name="T8" fmla="*/ 0 60000 65536"/>
                  <a:gd name="T9" fmla="*/ 0 w 34492"/>
                  <a:gd name="T10" fmla="*/ 0 h 43200"/>
                  <a:gd name="T11" fmla="*/ 34492 w 34492"/>
                  <a:gd name="T12" fmla="*/ 43200 h 43200"/>
                </a:gdLst>
                <a:ahLst/>
                <a:cxnLst>
                  <a:cxn ang="T6">
                    <a:pos x="T0" y="T1"/>
                  </a:cxn>
                  <a:cxn ang="T7">
                    <a:pos x="T2" y="T3"/>
                  </a:cxn>
                  <a:cxn ang="T8">
                    <a:pos x="T4" y="T5"/>
                  </a:cxn>
                </a:cxnLst>
                <a:rect l="T9" t="T10" r="T11" b="T12"/>
                <a:pathLst>
                  <a:path w="34492" h="43200" fill="none" extrusionOk="0">
                    <a:moveTo>
                      <a:pt x="12891" y="0"/>
                    </a:moveTo>
                    <a:cubicBezTo>
                      <a:pt x="24821" y="0"/>
                      <a:pt x="34492" y="9670"/>
                      <a:pt x="34492" y="21600"/>
                    </a:cubicBezTo>
                    <a:cubicBezTo>
                      <a:pt x="34492" y="33529"/>
                      <a:pt x="24821" y="43200"/>
                      <a:pt x="12892" y="43200"/>
                    </a:cubicBezTo>
                    <a:cubicBezTo>
                      <a:pt x="8247" y="43200"/>
                      <a:pt x="3726" y="41702"/>
                      <a:pt x="0" y="38930"/>
                    </a:cubicBezTo>
                  </a:path>
                  <a:path w="34492" h="43200" stroke="0" extrusionOk="0">
                    <a:moveTo>
                      <a:pt x="12891" y="0"/>
                    </a:moveTo>
                    <a:cubicBezTo>
                      <a:pt x="24821" y="0"/>
                      <a:pt x="34492" y="9670"/>
                      <a:pt x="34492" y="21600"/>
                    </a:cubicBezTo>
                    <a:cubicBezTo>
                      <a:pt x="34492" y="33529"/>
                      <a:pt x="24821" y="43200"/>
                      <a:pt x="12892" y="43200"/>
                    </a:cubicBezTo>
                    <a:cubicBezTo>
                      <a:pt x="8247" y="43200"/>
                      <a:pt x="3726" y="41702"/>
                      <a:pt x="0" y="38930"/>
                    </a:cubicBezTo>
                    <a:lnTo>
                      <a:pt x="12892" y="21600"/>
                    </a:lnTo>
                    <a:close/>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24" name="Arc 190">
                <a:extLst>
                  <a:ext uri="{FF2B5EF4-FFF2-40B4-BE49-F238E27FC236}">
                    <a16:creationId xmlns:a16="http://schemas.microsoft.com/office/drawing/2014/main" id="{CF7063B8-7F38-34D4-A7D4-D2CB384DE9B3}"/>
                  </a:ext>
                </a:extLst>
              </p:cNvPr>
              <p:cNvSpPr>
                <a:spLocks/>
              </p:cNvSpPr>
              <p:nvPr/>
            </p:nvSpPr>
            <p:spPr bwMode="auto">
              <a:xfrm rot="-4973603">
                <a:off x="1518" y="2274"/>
                <a:ext cx="264" cy="321"/>
              </a:xfrm>
              <a:custGeom>
                <a:avLst/>
                <a:gdLst>
                  <a:gd name="T0" fmla="*/ 0 w 34492"/>
                  <a:gd name="T1" fmla="*/ 0 h 43200"/>
                  <a:gd name="T2" fmla="*/ 0 w 34492"/>
                  <a:gd name="T3" fmla="*/ 0 h 43200"/>
                  <a:gd name="T4" fmla="*/ 0 w 34492"/>
                  <a:gd name="T5" fmla="*/ 0 h 43200"/>
                  <a:gd name="T6" fmla="*/ 0 60000 65536"/>
                  <a:gd name="T7" fmla="*/ 0 60000 65536"/>
                  <a:gd name="T8" fmla="*/ 0 60000 65536"/>
                  <a:gd name="T9" fmla="*/ 0 w 34492"/>
                  <a:gd name="T10" fmla="*/ 0 h 43200"/>
                  <a:gd name="T11" fmla="*/ 34492 w 34492"/>
                  <a:gd name="T12" fmla="*/ 43200 h 43200"/>
                </a:gdLst>
                <a:ahLst/>
                <a:cxnLst>
                  <a:cxn ang="T6">
                    <a:pos x="T0" y="T1"/>
                  </a:cxn>
                  <a:cxn ang="T7">
                    <a:pos x="T2" y="T3"/>
                  </a:cxn>
                  <a:cxn ang="T8">
                    <a:pos x="T4" y="T5"/>
                  </a:cxn>
                </a:cxnLst>
                <a:rect l="T9" t="T10" r="T11" b="T12"/>
                <a:pathLst>
                  <a:path w="34492" h="43200" fill="none" extrusionOk="0">
                    <a:moveTo>
                      <a:pt x="12891" y="0"/>
                    </a:moveTo>
                    <a:cubicBezTo>
                      <a:pt x="24821" y="0"/>
                      <a:pt x="34492" y="9670"/>
                      <a:pt x="34492" y="21600"/>
                    </a:cubicBezTo>
                    <a:cubicBezTo>
                      <a:pt x="34492" y="33529"/>
                      <a:pt x="24821" y="43200"/>
                      <a:pt x="12892" y="43200"/>
                    </a:cubicBezTo>
                    <a:cubicBezTo>
                      <a:pt x="8247" y="43200"/>
                      <a:pt x="3726" y="41702"/>
                      <a:pt x="0" y="38930"/>
                    </a:cubicBezTo>
                  </a:path>
                  <a:path w="34492" h="43200" stroke="0" extrusionOk="0">
                    <a:moveTo>
                      <a:pt x="12891" y="0"/>
                    </a:moveTo>
                    <a:cubicBezTo>
                      <a:pt x="24821" y="0"/>
                      <a:pt x="34492" y="9670"/>
                      <a:pt x="34492" y="21600"/>
                    </a:cubicBezTo>
                    <a:cubicBezTo>
                      <a:pt x="34492" y="33529"/>
                      <a:pt x="24821" y="43200"/>
                      <a:pt x="12892" y="43200"/>
                    </a:cubicBezTo>
                    <a:cubicBezTo>
                      <a:pt x="8247" y="43200"/>
                      <a:pt x="3726" y="41702"/>
                      <a:pt x="0" y="38930"/>
                    </a:cubicBezTo>
                    <a:lnTo>
                      <a:pt x="12892" y="21600"/>
                    </a:lnTo>
                    <a:close/>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25" name="Line 191">
                <a:extLst>
                  <a:ext uri="{FF2B5EF4-FFF2-40B4-BE49-F238E27FC236}">
                    <a16:creationId xmlns:a16="http://schemas.microsoft.com/office/drawing/2014/main" id="{55737892-C3E5-EAC7-B3AC-1DC58EDB4C2D}"/>
                  </a:ext>
                </a:extLst>
              </p:cNvPr>
              <p:cNvSpPr>
                <a:spLocks noChangeShapeType="1"/>
              </p:cNvSpPr>
              <p:nvPr/>
            </p:nvSpPr>
            <p:spPr bwMode="auto">
              <a:xfrm>
                <a:off x="1529" y="2874"/>
                <a:ext cx="100" cy="31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6" name="Line 192">
                <a:extLst>
                  <a:ext uri="{FF2B5EF4-FFF2-40B4-BE49-F238E27FC236}">
                    <a16:creationId xmlns:a16="http://schemas.microsoft.com/office/drawing/2014/main" id="{5161B71E-9B8A-2646-4E0D-00B5F3916415}"/>
                  </a:ext>
                </a:extLst>
              </p:cNvPr>
              <p:cNvSpPr>
                <a:spLocks noChangeShapeType="1"/>
              </p:cNvSpPr>
              <p:nvPr/>
            </p:nvSpPr>
            <p:spPr bwMode="auto">
              <a:xfrm flipV="1">
                <a:off x="1561" y="2691"/>
                <a:ext cx="335" cy="308"/>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7" name="Line 193">
                <a:extLst>
                  <a:ext uri="{FF2B5EF4-FFF2-40B4-BE49-F238E27FC236}">
                    <a16:creationId xmlns:a16="http://schemas.microsoft.com/office/drawing/2014/main" id="{01F8B2E3-DB9B-EED6-D977-FB401DD0A916}"/>
                  </a:ext>
                </a:extLst>
              </p:cNvPr>
              <p:cNvSpPr>
                <a:spLocks noChangeShapeType="1"/>
              </p:cNvSpPr>
              <p:nvPr/>
            </p:nvSpPr>
            <p:spPr bwMode="auto">
              <a:xfrm flipH="1">
                <a:off x="1529" y="2691"/>
                <a:ext cx="367" cy="41"/>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8" name="Line 194">
                <a:extLst>
                  <a:ext uri="{FF2B5EF4-FFF2-40B4-BE49-F238E27FC236}">
                    <a16:creationId xmlns:a16="http://schemas.microsoft.com/office/drawing/2014/main" id="{580C944F-2B71-3D79-DCE1-8B65171D0BBE}"/>
                  </a:ext>
                </a:extLst>
              </p:cNvPr>
              <p:cNvSpPr>
                <a:spLocks noChangeShapeType="1"/>
              </p:cNvSpPr>
              <p:nvPr/>
            </p:nvSpPr>
            <p:spPr bwMode="auto">
              <a:xfrm rot="1476554">
                <a:off x="1442" y="2683"/>
                <a:ext cx="187" cy="148"/>
              </a:xfrm>
              <a:prstGeom prst="line">
                <a:avLst/>
              </a:prstGeom>
              <a:noFill/>
              <a:ln w="19050">
                <a:solidFill>
                  <a:srgbClr val="C0504D"/>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9" name="Line 195">
                <a:extLst>
                  <a:ext uri="{FF2B5EF4-FFF2-40B4-BE49-F238E27FC236}">
                    <a16:creationId xmlns:a16="http://schemas.microsoft.com/office/drawing/2014/main" id="{95282380-A012-27C3-FC00-240466244AD2}"/>
                  </a:ext>
                </a:extLst>
              </p:cNvPr>
              <p:cNvSpPr>
                <a:spLocks noChangeShapeType="1"/>
              </p:cNvSpPr>
              <p:nvPr/>
            </p:nvSpPr>
            <p:spPr bwMode="auto">
              <a:xfrm flipV="1">
                <a:off x="1529" y="2361"/>
                <a:ext cx="241" cy="371"/>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0" name="Line 196">
                <a:extLst>
                  <a:ext uri="{FF2B5EF4-FFF2-40B4-BE49-F238E27FC236}">
                    <a16:creationId xmlns:a16="http://schemas.microsoft.com/office/drawing/2014/main" id="{10F99212-A510-F282-C1FF-CC9C1E080FE2}"/>
                  </a:ext>
                </a:extLst>
              </p:cNvPr>
              <p:cNvSpPr>
                <a:spLocks noChangeShapeType="1"/>
              </p:cNvSpPr>
              <p:nvPr/>
            </p:nvSpPr>
            <p:spPr bwMode="auto">
              <a:xfrm flipH="1">
                <a:off x="1369" y="2361"/>
                <a:ext cx="401" cy="247"/>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1" name="Line 197">
                <a:extLst>
                  <a:ext uri="{FF2B5EF4-FFF2-40B4-BE49-F238E27FC236}">
                    <a16:creationId xmlns:a16="http://schemas.microsoft.com/office/drawing/2014/main" id="{90549EFB-EBA2-6F0E-FE4C-A5B0E3E8C357}"/>
                  </a:ext>
                </a:extLst>
              </p:cNvPr>
              <p:cNvSpPr>
                <a:spLocks noChangeShapeType="1"/>
              </p:cNvSpPr>
              <p:nvPr/>
            </p:nvSpPr>
            <p:spPr bwMode="auto">
              <a:xfrm flipH="1" flipV="1">
                <a:off x="1047" y="2361"/>
                <a:ext cx="322" cy="247"/>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2" name="Line 198">
                <a:extLst>
                  <a:ext uri="{FF2B5EF4-FFF2-40B4-BE49-F238E27FC236}">
                    <a16:creationId xmlns:a16="http://schemas.microsoft.com/office/drawing/2014/main" id="{6CA5788E-DB52-FE41-A2CA-459739BA4491}"/>
                  </a:ext>
                </a:extLst>
              </p:cNvPr>
              <p:cNvSpPr>
                <a:spLocks noChangeShapeType="1"/>
              </p:cNvSpPr>
              <p:nvPr/>
            </p:nvSpPr>
            <p:spPr bwMode="auto">
              <a:xfrm>
                <a:off x="1047" y="2361"/>
                <a:ext cx="241" cy="371"/>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3" name="Arc 199">
                <a:extLst>
                  <a:ext uri="{FF2B5EF4-FFF2-40B4-BE49-F238E27FC236}">
                    <a16:creationId xmlns:a16="http://schemas.microsoft.com/office/drawing/2014/main" id="{B9C7FA43-5AA9-9AC3-88D0-6CBD42E99893}"/>
                  </a:ext>
                </a:extLst>
              </p:cNvPr>
              <p:cNvSpPr>
                <a:spLocks/>
              </p:cNvSpPr>
              <p:nvPr/>
            </p:nvSpPr>
            <p:spPr bwMode="auto">
              <a:xfrm rot="10394984">
                <a:off x="771" y="2572"/>
                <a:ext cx="257" cy="330"/>
              </a:xfrm>
              <a:custGeom>
                <a:avLst/>
                <a:gdLst>
                  <a:gd name="T0" fmla="*/ 0 w 34492"/>
                  <a:gd name="T1" fmla="*/ 0 h 43200"/>
                  <a:gd name="T2" fmla="*/ 0 w 34492"/>
                  <a:gd name="T3" fmla="*/ 0 h 43200"/>
                  <a:gd name="T4" fmla="*/ 0 w 34492"/>
                  <a:gd name="T5" fmla="*/ 0 h 43200"/>
                  <a:gd name="T6" fmla="*/ 0 60000 65536"/>
                  <a:gd name="T7" fmla="*/ 0 60000 65536"/>
                  <a:gd name="T8" fmla="*/ 0 60000 65536"/>
                  <a:gd name="T9" fmla="*/ 0 w 34492"/>
                  <a:gd name="T10" fmla="*/ 0 h 43200"/>
                  <a:gd name="T11" fmla="*/ 34492 w 34492"/>
                  <a:gd name="T12" fmla="*/ 43200 h 43200"/>
                </a:gdLst>
                <a:ahLst/>
                <a:cxnLst>
                  <a:cxn ang="T6">
                    <a:pos x="T0" y="T1"/>
                  </a:cxn>
                  <a:cxn ang="T7">
                    <a:pos x="T2" y="T3"/>
                  </a:cxn>
                  <a:cxn ang="T8">
                    <a:pos x="T4" y="T5"/>
                  </a:cxn>
                </a:cxnLst>
                <a:rect l="T9" t="T10" r="T11" b="T12"/>
                <a:pathLst>
                  <a:path w="34492" h="43200" fill="none" extrusionOk="0">
                    <a:moveTo>
                      <a:pt x="12891" y="0"/>
                    </a:moveTo>
                    <a:cubicBezTo>
                      <a:pt x="24821" y="0"/>
                      <a:pt x="34492" y="9670"/>
                      <a:pt x="34492" y="21600"/>
                    </a:cubicBezTo>
                    <a:cubicBezTo>
                      <a:pt x="34492" y="33529"/>
                      <a:pt x="24821" y="43200"/>
                      <a:pt x="12892" y="43200"/>
                    </a:cubicBezTo>
                    <a:cubicBezTo>
                      <a:pt x="8247" y="43200"/>
                      <a:pt x="3726" y="41702"/>
                      <a:pt x="0" y="38930"/>
                    </a:cubicBezTo>
                  </a:path>
                  <a:path w="34492" h="43200" stroke="0" extrusionOk="0">
                    <a:moveTo>
                      <a:pt x="12891" y="0"/>
                    </a:moveTo>
                    <a:cubicBezTo>
                      <a:pt x="24821" y="0"/>
                      <a:pt x="34492" y="9670"/>
                      <a:pt x="34492" y="21600"/>
                    </a:cubicBezTo>
                    <a:cubicBezTo>
                      <a:pt x="34492" y="33529"/>
                      <a:pt x="24821" y="43200"/>
                      <a:pt x="12892" y="43200"/>
                    </a:cubicBezTo>
                    <a:cubicBezTo>
                      <a:pt x="8247" y="43200"/>
                      <a:pt x="3726" y="41702"/>
                      <a:pt x="0" y="38930"/>
                    </a:cubicBezTo>
                    <a:lnTo>
                      <a:pt x="12892" y="21600"/>
                    </a:lnTo>
                    <a:close/>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34" name="Line 200">
                <a:extLst>
                  <a:ext uri="{FF2B5EF4-FFF2-40B4-BE49-F238E27FC236}">
                    <a16:creationId xmlns:a16="http://schemas.microsoft.com/office/drawing/2014/main" id="{BC245C3E-C94B-2DB5-6B5B-5AB2C1604D21}"/>
                  </a:ext>
                </a:extLst>
              </p:cNvPr>
              <p:cNvSpPr>
                <a:spLocks noChangeShapeType="1"/>
              </p:cNvSpPr>
              <p:nvPr/>
            </p:nvSpPr>
            <p:spPr bwMode="auto">
              <a:xfrm flipH="1" flipV="1">
                <a:off x="794" y="2655"/>
                <a:ext cx="494" cy="77"/>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5" name="Line 201">
                <a:extLst>
                  <a:ext uri="{FF2B5EF4-FFF2-40B4-BE49-F238E27FC236}">
                    <a16:creationId xmlns:a16="http://schemas.microsoft.com/office/drawing/2014/main" id="{44BADA68-30C6-FF32-D6A3-4781A7CD44CF}"/>
                  </a:ext>
                </a:extLst>
              </p:cNvPr>
              <p:cNvSpPr>
                <a:spLocks noChangeShapeType="1"/>
              </p:cNvSpPr>
              <p:nvPr/>
            </p:nvSpPr>
            <p:spPr bwMode="auto">
              <a:xfrm>
                <a:off x="794" y="2655"/>
                <a:ext cx="494" cy="283"/>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Line 202">
                <a:extLst>
                  <a:ext uri="{FF2B5EF4-FFF2-40B4-BE49-F238E27FC236}">
                    <a16:creationId xmlns:a16="http://schemas.microsoft.com/office/drawing/2014/main" id="{6BE2B474-7BC9-F008-7C73-3C25C9172190}"/>
                  </a:ext>
                </a:extLst>
              </p:cNvPr>
              <p:cNvSpPr>
                <a:spLocks noChangeShapeType="1"/>
              </p:cNvSpPr>
              <p:nvPr/>
            </p:nvSpPr>
            <p:spPr bwMode="auto">
              <a:xfrm flipH="1">
                <a:off x="903" y="2938"/>
                <a:ext cx="385" cy="249"/>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7" name="Arc 203">
                <a:extLst>
                  <a:ext uri="{FF2B5EF4-FFF2-40B4-BE49-F238E27FC236}">
                    <a16:creationId xmlns:a16="http://schemas.microsoft.com/office/drawing/2014/main" id="{1904B326-B59B-D4DE-A928-7C7CB663697B}"/>
                  </a:ext>
                </a:extLst>
              </p:cNvPr>
              <p:cNvSpPr>
                <a:spLocks/>
              </p:cNvSpPr>
              <p:nvPr/>
            </p:nvSpPr>
            <p:spPr bwMode="auto">
              <a:xfrm rot="8108525">
                <a:off x="899" y="3051"/>
                <a:ext cx="257" cy="330"/>
              </a:xfrm>
              <a:custGeom>
                <a:avLst/>
                <a:gdLst>
                  <a:gd name="T0" fmla="*/ 0 w 34492"/>
                  <a:gd name="T1" fmla="*/ 0 h 43200"/>
                  <a:gd name="T2" fmla="*/ 0 w 34492"/>
                  <a:gd name="T3" fmla="*/ 0 h 43200"/>
                  <a:gd name="T4" fmla="*/ 0 w 34492"/>
                  <a:gd name="T5" fmla="*/ 0 h 43200"/>
                  <a:gd name="T6" fmla="*/ 0 60000 65536"/>
                  <a:gd name="T7" fmla="*/ 0 60000 65536"/>
                  <a:gd name="T8" fmla="*/ 0 60000 65536"/>
                  <a:gd name="T9" fmla="*/ 0 w 34492"/>
                  <a:gd name="T10" fmla="*/ 0 h 43200"/>
                  <a:gd name="T11" fmla="*/ 34492 w 34492"/>
                  <a:gd name="T12" fmla="*/ 43200 h 43200"/>
                </a:gdLst>
                <a:ahLst/>
                <a:cxnLst>
                  <a:cxn ang="T6">
                    <a:pos x="T0" y="T1"/>
                  </a:cxn>
                  <a:cxn ang="T7">
                    <a:pos x="T2" y="T3"/>
                  </a:cxn>
                  <a:cxn ang="T8">
                    <a:pos x="T4" y="T5"/>
                  </a:cxn>
                </a:cxnLst>
                <a:rect l="T9" t="T10" r="T11" b="T12"/>
                <a:pathLst>
                  <a:path w="34492" h="43200" fill="none" extrusionOk="0">
                    <a:moveTo>
                      <a:pt x="12891" y="0"/>
                    </a:moveTo>
                    <a:cubicBezTo>
                      <a:pt x="24821" y="0"/>
                      <a:pt x="34492" y="9670"/>
                      <a:pt x="34492" y="21600"/>
                    </a:cubicBezTo>
                    <a:cubicBezTo>
                      <a:pt x="34492" y="33529"/>
                      <a:pt x="24821" y="43200"/>
                      <a:pt x="12892" y="43200"/>
                    </a:cubicBezTo>
                    <a:cubicBezTo>
                      <a:pt x="8247" y="43200"/>
                      <a:pt x="3726" y="41702"/>
                      <a:pt x="0" y="38930"/>
                    </a:cubicBezTo>
                  </a:path>
                  <a:path w="34492" h="43200" stroke="0" extrusionOk="0">
                    <a:moveTo>
                      <a:pt x="12891" y="0"/>
                    </a:moveTo>
                    <a:cubicBezTo>
                      <a:pt x="24821" y="0"/>
                      <a:pt x="34492" y="9670"/>
                      <a:pt x="34492" y="21600"/>
                    </a:cubicBezTo>
                    <a:cubicBezTo>
                      <a:pt x="34492" y="33529"/>
                      <a:pt x="24821" y="43200"/>
                      <a:pt x="12892" y="43200"/>
                    </a:cubicBezTo>
                    <a:cubicBezTo>
                      <a:pt x="8247" y="43200"/>
                      <a:pt x="3726" y="41702"/>
                      <a:pt x="0" y="38930"/>
                    </a:cubicBezTo>
                    <a:lnTo>
                      <a:pt x="12892" y="21600"/>
                    </a:lnTo>
                    <a:close/>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38" name="Line 204">
                <a:extLst>
                  <a:ext uri="{FF2B5EF4-FFF2-40B4-BE49-F238E27FC236}">
                    <a16:creationId xmlns:a16="http://schemas.microsoft.com/office/drawing/2014/main" id="{667916BA-9F35-D8FB-3F1B-B9C478052468}"/>
                  </a:ext>
                </a:extLst>
              </p:cNvPr>
              <p:cNvSpPr>
                <a:spLocks noChangeShapeType="1"/>
              </p:cNvSpPr>
              <p:nvPr/>
            </p:nvSpPr>
            <p:spPr bwMode="auto">
              <a:xfrm>
                <a:off x="903" y="3187"/>
                <a:ext cx="310" cy="72"/>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Line 205">
                <a:extLst>
                  <a:ext uri="{FF2B5EF4-FFF2-40B4-BE49-F238E27FC236}">
                    <a16:creationId xmlns:a16="http://schemas.microsoft.com/office/drawing/2014/main" id="{CC305416-A411-38BA-BEA2-65FEE8E7D175}"/>
                  </a:ext>
                </a:extLst>
              </p:cNvPr>
              <p:cNvSpPr>
                <a:spLocks noChangeShapeType="1"/>
              </p:cNvSpPr>
              <p:nvPr/>
            </p:nvSpPr>
            <p:spPr bwMode="auto">
              <a:xfrm>
                <a:off x="1213" y="3195"/>
                <a:ext cx="0" cy="15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0" name="Line 206">
                <a:extLst>
                  <a:ext uri="{FF2B5EF4-FFF2-40B4-BE49-F238E27FC236}">
                    <a16:creationId xmlns:a16="http://schemas.microsoft.com/office/drawing/2014/main" id="{979D077D-42EA-3523-3B41-B8CAEE5E7F01}"/>
                  </a:ext>
                </a:extLst>
              </p:cNvPr>
              <p:cNvSpPr>
                <a:spLocks noChangeShapeType="1"/>
              </p:cNvSpPr>
              <p:nvPr/>
            </p:nvSpPr>
            <p:spPr bwMode="auto">
              <a:xfrm flipH="1">
                <a:off x="1449" y="2820"/>
                <a:ext cx="0" cy="615"/>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1" name="Line 207">
                <a:extLst>
                  <a:ext uri="{FF2B5EF4-FFF2-40B4-BE49-F238E27FC236}">
                    <a16:creationId xmlns:a16="http://schemas.microsoft.com/office/drawing/2014/main" id="{8138A1CA-7D6E-59EF-F15F-4CFC3176A0DC}"/>
                  </a:ext>
                </a:extLst>
              </p:cNvPr>
              <p:cNvSpPr>
                <a:spLocks noChangeShapeType="1"/>
              </p:cNvSpPr>
              <p:nvPr/>
            </p:nvSpPr>
            <p:spPr bwMode="auto">
              <a:xfrm flipV="1">
                <a:off x="1650" y="2999"/>
                <a:ext cx="332" cy="260"/>
              </a:xfrm>
              <a:prstGeom prst="line">
                <a:avLst/>
              </a:prstGeom>
              <a:noFill/>
              <a:ln w="19050">
                <a:solidFill>
                  <a:srgbClr val="CC9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2" name="Arc 208">
                <a:extLst>
                  <a:ext uri="{FF2B5EF4-FFF2-40B4-BE49-F238E27FC236}">
                    <a16:creationId xmlns:a16="http://schemas.microsoft.com/office/drawing/2014/main" id="{4E46C273-8D07-7E3B-C5DF-845007FAD1C0}"/>
                  </a:ext>
                </a:extLst>
              </p:cNvPr>
              <p:cNvSpPr>
                <a:spLocks/>
              </p:cNvSpPr>
              <p:nvPr/>
            </p:nvSpPr>
            <p:spPr bwMode="auto">
              <a:xfrm rot="-7622608">
                <a:off x="1024" y="2273"/>
                <a:ext cx="264" cy="320"/>
              </a:xfrm>
              <a:custGeom>
                <a:avLst/>
                <a:gdLst>
                  <a:gd name="T0" fmla="*/ 0 w 34492"/>
                  <a:gd name="T1" fmla="*/ 0 h 43200"/>
                  <a:gd name="T2" fmla="*/ 0 w 34492"/>
                  <a:gd name="T3" fmla="*/ 0 h 43200"/>
                  <a:gd name="T4" fmla="*/ 0 w 34492"/>
                  <a:gd name="T5" fmla="*/ 0 h 43200"/>
                  <a:gd name="T6" fmla="*/ 0 60000 65536"/>
                  <a:gd name="T7" fmla="*/ 0 60000 65536"/>
                  <a:gd name="T8" fmla="*/ 0 60000 65536"/>
                  <a:gd name="T9" fmla="*/ 0 w 34492"/>
                  <a:gd name="T10" fmla="*/ 0 h 43200"/>
                  <a:gd name="T11" fmla="*/ 34492 w 34492"/>
                  <a:gd name="T12" fmla="*/ 43200 h 43200"/>
                </a:gdLst>
                <a:ahLst/>
                <a:cxnLst>
                  <a:cxn ang="T6">
                    <a:pos x="T0" y="T1"/>
                  </a:cxn>
                  <a:cxn ang="T7">
                    <a:pos x="T2" y="T3"/>
                  </a:cxn>
                  <a:cxn ang="T8">
                    <a:pos x="T4" y="T5"/>
                  </a:cxn>
                </a:cxnLst>
                <a:rect l="T9" t="T10" r="T11" b="T12"/>
                <a:pathLst>
                  <a:path w="34492" h="43200" fill="none" extrusionOk="0">
                    <a:moveTo>
                      <a:pt x="12891" y="0"/>
                    </a:moveTo>
                    <a:cubicBezTo>
                      <a:pt x="24821" y="0"/>
                      <a:pt x="34492" y="9670"/>
                      <a:pt x="34492" y="21600"/>
                    </a:cubicBezTo>
                    <a:cubicBezTo>
                      <a:pt x="34492" y="33529"/>
                      <a:pt x="24821" y="43200"/>
                      <a:pt x="12892" y="43200"/>
                    </a:cubicBezTo>
                    <a:cubicBezTo>
                      <a:pt x="8247" y="43200"/>
                      <a:pt x="3726" y="41702"/>
                      <a:pt x="0" y="38930"/>
                    </a:cubicBezTo>
                  </a:path>
                  <a:path w="34492" h="43200" stroke="0" extrusionOk="0">
                    <a:moveTo>
                      <a:pt x="12891" y="0"/>
                    </a:moveTo>
                    <a:cubicBezTo>
                      <a:pt x="24821" y="0"/>
                      <a:pt x="34492" y="9670"/>
                      <a:pt x="34492" y="21600"/>
                    </a:cubicBezTo>
                    <a:cubicBezTo>
                      <a:pt x="34492" y="33529"/>
                      <a:pt x="24821" y="43200"/>
                      <a:pt x="12892" y="43200"/>
                    </a:cubicBezTo>
                    <a:cubicBezTo>
                      <a:pt x="8247" y="43200"/>
                      <a:pt x="3726" y="41702"/>
                      <a:pt x="0" y="38930"/>
                    </a:cubicBezTo>
                    <a:lnTo>
                      <a:pt x="12892" y="21600"/>
                    </a:lnTo>
                    <a:close/>
                  </a:path>
                </a:pathLst>
              </a:custGeom>
              <a:noFill/>
              <a:ln w="19050">
                <a:solidFill>
                  <a:srgbClr val="C050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43" name="Line 209">
                <a:extLst>
                  <a:ext uri="{FF2B5EF4-FFF2-40B4-BE49-F238E27FC236}">
                    <a16:creationId xmlns:a16="http://schemas.microsoft.com/office/drawing/2014/main" id="{956E65AA-CD26-7AC2-D7FA-2CC1EA21530D}"/>
                  </a:ext>
                </a:extLst>
              </p:cNvPr>
              <p:cNvSpPr>
                <a:spLocks noChangeShapeType="1"/>
              </p:cNvSpPr>
              <p:nvPr/>
            </p:nvSpPr>
            <p:spPr bwMode="auto">
              <a:xfrm flipH="1">
                <a:off x="1288" y="2608"/>
                <a:ext cx="161" cy="0"/>
              </a:xfrm>
              <a:prstGeom prst="line">
                <a:avLst/>
              </a:prstGeom>
              <a:noFill/>
              <a:ln w="19050">
                <a:solidFill>
                  <a:srgbClr val="C0504D"/>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4" name="Line 210">
                <a:extLst>
                  <a:ext uri="{FF2B5EF4-FFF2-40B4-BE49-F238E27FC236}">
                    <a16:creationId xmlns:a16="http://schemas.microsoft.com/office/drawing/2014/main" id="{5E3F8C31-FFCD-E6A8-BBDD-585FFCFF4BA0}"/>
                  </a:ext>
                </a:extLst>
              </p:cNvPr>
              <p:cNvSpPr>
                <a:spLocks noChangeShapeType="1"/>
              </p:cNvSpPr>
              <p:nvPr/>
            </p:nvSpPr>
            <p:spPr bwMode="auto">
              <a:xfrm flipH="1">
                <a:off x="1238" y="2655"/>
                <a:ext cx="81" cy="165"/>
              </a:xfrm>
              <a:prstGeom prst="line">
                <a:avLst/>
              </a:prstGeom>
              <a:noFill/>
              <a:ln w="19050">
                <a:solidFill>
                  <a:srgbClr val="C0504D"/>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5" name="Line 211">
                <a:extLst>
                  <a:ext uri="{FF2B5EF4-FFF2-40B4-BE49-F238E27FC236}">
                    <a16:creationId xmlns:a16="http://schemas.microsoft.com/office/drawing/2014/main" id="{26D26287-EF6B-8A09-12AA-948103E16F26}"/>
                  </a:ext>
                </a:extLst>
              </p:cNvPr>
              <p:cNvSpPr>
                <a:spLocks noChangeShapeType="1"/>
              </p:cNvSpPr>
              <p:nvPr/>
            </p:nvSpPr>
            <p:spPr bwMode="auto">
              <a:xfrm flipH="1">
                <a:off x="1288" y="2862"/>
                <a:ext cx="0" cy="179"/>
              </a:xfrm>
              <a:prstGeom prst="line">
                <a:avLst/>
              </a:prstGeom>
              <a:noFill/>
              <a:ln w="19050">
                <a:solidFill>
                  <a:srgbClr val="C0504D"/>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20" name="Line 212">
              <a:extLst>
                <a:ext uri="{FF2B5EF4-FFF2-40B4-BE49-F238E27FC236}">
                  <a16:creationId xmlns:a16="http://schemas.microsoft.com/office/drawing/2014/main" id="{4174CF30-42A6-6BEE-97FE-D9F1C0800EB1}"/>
                </a:ext>
              </a:extLst>
            </p:cNvPr>
            <p:cNvSpPr>
              <a:spLocks noChangeShapeType="1"/>
            </p:cNvSpPr>
            <p:nvPr/>
          </p:nvSpPr>
          <p:spPr bwMode="auto">
            <a:xfrm>
              <a:off x="3489" y="1521"/>
              <a:ext cx="135" cy="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1" name="Rectangle 213">
              <a:extLst>
                <a:ext uri="{FF2B5EF4-FFF2-40B4-BE49-F238E27FC236}">
                  <a16:creationId xmlns:a16="http://schemas.microsoft.com/office/drawing/2014/main" id="{1C03C9A9-1C9C-904E-005C-1314BE3F4443}"/>
                </a:ext>
              </a:extLst>
            </p:cNvPr>
            <p:cNvSpPr>
              <a:spLocks noChangeArrowheads="1"/>
            </p:cNvSpPr>
            <p:nvPr/>
          </p:nvSpPr>
          <p:spPr bwMode="auto">
            <a:xfrm>
              <a:off x="3489" y="1229"/>
              <a:ext cx="801" cy="579"/>
            </a:xfrm>
            <a:prstGeom prst="rect">
              <a:avLst/>
            </a:prstGeom>
            <a:solidFill>
              <a:srgbClr val="4F81BD">
                <a:alpha val="50195"/>
              </a:srgbClr>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nvGrpSpPr>
          <p:cNvPr id="163" name="Group 72">
            <a:extLst>
              <a:ext uri="{FF2B5EF4-FFF2-40B4-BE49-F238E27FC236}">
                <a16:creationId xmlns:a16="http://schemas.microsoft.com/office/drawing/2014/main" id="{27682AE8-E93B-7DE6-D147-B74E3847CFAB}"/>
              </a:ext>
            </a:extLst>
          </p:cNvPr>
          <p:cNvGrpSpPr>
            <a:grpSpLocks/>
          </p:cNvGrpSpPr>
          <p:nvPr/>
        </p:nvGrpSpPr>
        <p:grpSpPr bwMode="auto">
          <a:xfrm>
            <a:off x="8807605" y="5073370"/>
            <a:ext cx="1266825" cy="923925"/>
            <a:chOff x="4589" y="1163"/>
            <a:chExt cx="798" cy="582"/>
          </a:xfrm>
        </p:grpSpPr>
        <p:grpSp>
          <p:nvGrpSpPr>
            <p:cNvPr id="164" name="Group 73">
              <a:extLst>
                <a:ext uri="{FF2B5EF4-FFF2-40B4-BE49-F238E27FC236}">
                  <a16:creationId xmlns:a16="http://schemas.microsoft.com/office/drawing/2014/main" id="{4C8BFB8B-8C3A-63F4-BDF6-8E48A4A81ED4}"/>
                </a:ext>
              </a:extLst>
            </p:cNvPr>
            <p:cNvGrpSpPr>
              <a:grpSpLocks/>
            </p:cNvGrpSpPr>
            <p:nvPr/>
          </p:nvGrpSpPr>
          <p:grpSpPr bwMode="auto">
            <a:xfrm>
              <a:off x="4604" y="1380"/>
              <a:ext cx="39" cy="100"/>
              <a:chOff x="4439" y="1427"/>
              <a:chExt cx="39" cy="75"/>
            </a:xfrm>
          </p:grpSpPr>
          <p:sp>
            <p:nvSpPr>
              <p:cNvPr id="212" name="Line 74">
                <a:extLst>
                  <a:ext uri="{FF2B5EF4-FFF2-40B4-BE49-F238E27FC236}">
                    <a16:creationId xmlns:a16="http://schemas.microsoft.com/office/drawing/2014/main" id="{CE80B9D2-8C6A-1435-F400-86CEAB3467AF}"/>
                  </a:ext>
                </a:extLst>
              </p:cNvPr>
              <p:cNvSpPr>
                <a:spLocks noChangeShapeType="1"/>
              </p:cNvSpPr>
              <p:nvPr/>
            </p:nvSpPr>
            <p:spPr bwMode="auto">
              <a:xfrm flipH="1">
                <a:off x="4439" y="1427"/>
                <a:ext cx="39" cy="3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3" name="Line 75">
                <a:extLst>
                  <a:ext uri="{FF2B5EF4-FFF2-40B4-BE49-F238E27FC236}">
                    <a16:creationId xmlns:a16="http://schemas.microsoft.com/office/drawing/2014/main" id="{26A1A91B-42EA-02E4-8D1A-01FE87A97CBE}"/>
                  </a:ext>
                </a:extLst>
              </p:cNvPr>
              <p:cNvSpPr>
                <a:spLocks noChangeShapeType="1"/>
              </p:cNvSpPr>
              <p:nvPr/>
            </p:nvSpPr>
            <p:spPr bwMode="auto">
              <a:xfrm>
                <a:off x="4439" y="1466"/>
                <a:ext cx="39"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4" name="Line 76">
                <a:extLst>
                  <a:ext uri="{FF2B5EF4-FFF2-40B4-BE49-F238E27FC236}">
                    <a16:creationId xmlns:a16="http://schemas.microsoft.com/office/drawing/2014/main" id="{7613B6E0-0E1E-901C-B869-F20329898891}"/>
                  </a:ext>
                </a:extLst>
              </p:cNvPr>
              <p:cNvSpPr>
                <a:spLocks noChangeShapeType="1"/>
              </p:cNvSpPr>
              <p:nvPr/>
            </p:nvSpPr>
            <p:spPr bwMode="auto">
              <a:xfrm flipH="1">
                <a:off x="4445" y="1466"/>
                <a:ext cx="33" cy="36"/>
              </a:xfrm>
              <a:prstGeom prst="line">
                <a:avLst/>
              </a:prstGeom>
              <a:noFill/>
              <a:ln w="9525">
                <a:solidFill>
                  <a:sysClr val="window" lastClr="FFFFFF"/>
                </a:solidFill>
                <a:round/>
                <a:headEnd/>
                <a:tailEnd type="stealth" w="sm" len="sm"/>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65" name="Rectangle 77">
              <a:extLst>
                <a:ext uri="{FF2B5EF4-FFF2-40B4-BE49-F238E27FC236}">
                  <a16:creationId xmlns:a16="http://schemas.microsoft.com/office/drawing/2014/main" id="{1A22352B-86F3-50D7-44A3-10B193CD4196}"/>
                </a:ext>
              </a:extLst>
            </p:cNvPr>
            <p:cNvSpPr>
              <a:spLocks noChangeArrowheads="1"/>
            </p:cNvSpPr>
            <p:nvPr/>
          </p:nvSpPr>
          <p:spPr bwMode="auto">
            <a:xfrm>
              <a:off x="4589" y="1163"/>
              <a:ext cx="798" cy="582"/>
            </a:xfrm>
            <a:prstGeom prst="rect">
              <a:avLst/>
            </a:prstGeom>
            <a:solidFill>
              <a:srgbClr val="800080">
                <a:alpha val="50195"/>
              </a:srgbClr>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nvGrpSpPr>
            <p:cNvPr id="166" name="Group 78">
              <a:extLst>
                <a:ext uri="{FF2B5EF4-FFF2-40B4-BE49-F238E27FC236}">
                  <a16:creationId xmlns:a16="http://schemas.microsoft.com/office/drawing/2014/main" id="{579C80CD-47B6-3560-BE0C-2293632BA22F}"/>
                </a:ext>
              </a:extLst>
            </p:cNvPr>
            <p:cNvGrpSpPr>
              <a:grpSpLocks/>
            </p:cNvGrpSpPr>
            <p:nvPr/>
          </p:nvGrpSpPr>
          <p:grpSpPr bwMode="auto">
            <a:xfrm>
              <a:off x="4970" y="1178"/>
              <a:ext cx="372" cy="212"/>
              <a:chOff x="4749" y="1847"/>
              <a:chExt cx="372" cy="212"/>
            </a:xfrm>
          </p:grpSpPr>
          <p:sp>
            <p:nvSpPr>
              <p:cNvPr id="210" name="Text Box 79">
                <a:extLst>
                  <a:ext uri="{FF2B5EF4-FFF2-40B4-BE49-F238E27FC236}">
                    <a16:creationId xmlns:a16="http://schemas.microsoft.com/office/drawing/2014/main" id="{6ABCD507-6DC0-855B-24C0-35106A2E894C}"/>
                  </a:ext>
                </a:extLst>
              </p:cNvPr>
              <p:cNvSpPr txBox="1">
                <a:spLocks noChangeArrowheads="1"/>
              </p:cNvSpPr>
              <p:nvPr/>
            </p:nvSpPr>
            <p:spPr bwMode="auto">
              <a:xfrm>
                <a:off x="4749" y="1847"/>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GB" altLang="en-US" sz="1600" b="0" i="1"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8888</a:t>
                </a:r>
                <a:endParaRPr kumimoji="0" lang="en-GB" altLang="en-US" sz="16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1" name="Rectangle 80">
                <a:extLst>
                  <a:ext uri="{FF2B5EF4-FFF2-40B4-BE49-F238E27FC236}">
                    <a16:creationId xmlns:a16="http://schemas.microsoft.com/office/drawing/2014/main" id="{F4E30200-49FB-B2F0-1181-8023B1E6176D}"/>
                  </a:ext>
                </a:extLst>
              </p:cNvPr>
              <p:cNvSpPr>
                <a:spLocks noChangeArrowheads="1"/>
              </p:cNvSpPr>
              <p:nvPr/>
            </p:nvSpPr>
            <p:spPr bwMode="auto">
              <a:xfrm>
                <a:off x="4800" y="1902"/>
                <a:ext cx="270" cy="111"/>
              </a:xfrm>
              <a:prstGeom prst="rect">
                <a:avLst/>
              </a:prstGeom>
              <a:noFill/>
              <a:ln w="9525">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nvGrpSpPr>
            <p:cNvPr id="167" name="Group 81">
              <a:extLst>
                <a:ext uri="{FF2B5EF4-FFF2-40B4-BE49-F238E27FC236}">
                  <a16:creationId xmlns:a16="http://schemas.microsoft.com/office/drawing/2014/main" id="{B3EE161A-6322-7880-B15D-83EC94C44961}"/>
                </a:ext>
              </a:extLst>
            </p:cNvPr>
            <p:cNvGrpSpPr>
              <a:grpSpLocks/>
            </p:cNvGrpSpPr>
            <p:nvPr/>
          </p:nvGrpSpPr>
          <p:grpSpPr bwMode="auto">
            <a:xfrm>
              <a:off x="4680" y="1376"/>
              <a:ext cx="244" cy="227"/>
              <a:chOff x="4500" y="2052"/>
              <a:chExt cx="309" cy="309"/>
            </a:xfrm>
          </p:grpSpPr>
          <p:sp>
            <p:nvSpPr>
              <p:cNvPr id="173" name="Rectangle 82">
                <a:extLst>
                  <a:ext uri="{FF2B5EF4-FFF2-40B4-BE49-F238E27FC236}">
                    <a16:creationId xmlns:a16="http://schemas.microsoft.com/office/drawing/2014/main" id="{5C3DA8BF-7D76-03BB-90CA-D8C4A90B4496}"/>
                  </a:ext>
                </a:extLst>
              </p:cNvPr>
              <p:cNvSpPr>
                <a:spLocks noChangeArrowheads="1"/>
              </p:cNvSpPr>
              <p:nvPr/>
            </p:nvSpPr>
            <p:spPr bwMode="auto">
              <a:xfrm>
                <a:off x="4536" y="2085"/>
                <a:ext cx="240" cy="246"/>
              </a:xfrm>
              <a:prstGeom prst="rect">
                <a:avLst/>
              </a:prstGeom>
              <a:solidFill>
                <a:srgbClr val="1F497D"/>
              </a:solidFill>
              <a:ln w="12700">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nvGrpSpPr>
              <p:cNvPr id="174" name="Group 83">
                <a:extLst>
                  <a:ext uri="{FF2B5EF4-FFF2-40B4-BE49-F238E27FC236}">
                    <a16:creationId xmlns:a16="http://schemas.microsoft.com/office/drawing/2014/main" id="{960E0D7A-CD04-80AE-7087-DE2F1C59666B}"/>
                  </a:ext>
                </a:extLst>
              </p:cNvPr>
              <p:cNvGrpSpPr>
                <a:grpSpLocks/>
              </p:cNvGrpSpPr>
              <p:nvPr/>
            </p:nvGrpSpPr>
            <p:grpSpPr bwMode="auto">
              <a:xfrm>
                <a:off x="4779" y="2121"/>
                <a:ext cx="30" cy="168"/>
                <a:chOff x="4779" y="2121"/>
                <a:chExt cx="30" cy="168"/>
              </a:xfrm>
            </p:grpSpPr>
            <p:sp>
              <p:nvSpPr>
                <p:cNvPr id="202" name="Line 84">
                  <a:extLst>
                    <a:ext uri="{FF2B5EF4-FFF2-40B4-BE49-F238E27FC236}">
                      <a16:creationId xmlns:a16="http://schemas.microsoft.com/office/drawing/2014/main" id="{630DB838-5CF3-85E9-D5AB-4F0C13FCB23E}"/>
                    </a:ext>
                  </a:extLst>
                </p:cNvPr>
                <p:cNvSpPr>
                  <a:spLocks noChangeShapeType="1"/>
                </p:cNvSpPr>
                <p:nvPr/>
              </p:nvSpPr>
              <p:spPr bwMode="auto">
                <a:xfrm>
                  <a:off x="4779" y="212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3" name="Line 85">
                  <a:extLst>
                    <a:ext uri="{FF2B5EF4-FFF2-40B4-BE49-F238E27FC236}">
                      <a16:creationId xmlns:a16="http://schemas.microsoft.com/office/drawing/2014/main" id="{0C67940A-07DA-8875-C42A-E3A543F415B3}"/>
                    </a:ext>
                  </a:extLst>
                </p:cNvPr>
                <p:cNvSpPr>
                  <a:spLocks noChangeShapeType="1"/>
                </p:cNvSpPr>
                <p:nvPr/>
              </p:nvSpPr>
              <p:spPr bwMode="auto">
                <a:xfrm>
                  <a:off x="4779" y="2193"/>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4" name="Line 86">
                  <a:extLst>
                    <a:ext uri="{FF2B5EF4-FFF2-40B4-BE49-F238E27FC236}">
                      <a16:creationId xmlns:a16="http://schemas.microsoft.com/office/drawing/2014/main" id="{09E90DD2-8A0E-6348-BC36-2540D0D1FFB0}"/>
                    </a:ext>
                  </a:extLst>
                </p:cNvPr>
                <p:cNvSpPr>
                  <a:spLocks noChangeShapeType="1"/>
                </p:cNvSpPr>
                <p:nvPr/>
              </p:nvSpPr>
              <p:spPr bwMode="auto">
                <a:xfrm>
                  <a:off x="4779" y="216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5" name="Line 87">
                  <a:extLst>
                    <a:ext uri="{FF2B5EF4-FFF2-40B4-BE49-F238E27FC236}">
                      <a16:creationId xmlns:a16="http://schemas.microsoft.com/office/drawing/2014/main" id="{A58A7427-FA32-2BF9-05EB-E58C536BAD5B}"/>
                    </a:ext>
                  </a:extLst>
                </p:cNvPr>
                <p:cNvSpPr>
                  <a:spLocks noChangeShapeType="1"/>
                </p:cNvSpPr>
                <p:nvPr/>
              </p:nvSpPr>
              <p:spPr bwMode="auto">
                <a:xfrm>
                  <a:off x="4779" y="214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6" name="Line 88">
                  <a:extLst>
                    <a:ext uri="{FF2B5EF4-FFF2-40B4-BE49-F238E27FC236}">
                      <a16:creationId xmlns:a16="http://schemas.microsoft.com/office/drawing/2014/main" id="{19DEF176-C099-5E7E-AAC0-E5494AF884B4}"/>
                    </a:ext>
                  </a:extLst>
                </p:cNvPr>
                <p:cNvSpPr>
                  <a:spLocks noChangeShapeType="1"/>
                </p:cNvSpPr>
                <p:nvPr/>
              </p:nvSpPr>
              <p:spPr bwMode="auto">
                <a:xfrm>
                  <a:off x="4779" y="2217"/>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7" name="Line 89">
                  <a:extLst>
                    <a:ext uri="{FF2B5EF4-FFF2-40B4-BE49-F238E27FC236}">
                      <a16:creationId xmlns:a16="http://schemas.microsoft.com/office/drawing/2014/main" id="{C7EB13FA-B9EF-C461-97AA-F3A5E7E7ADE9}"/>
                    </a:ext>
                  </a:extLst>
                </p:cNvPr>
                <p:cNvSpPr>
                  <a:spLocks noChangeShapeType="1"/>
                </p:cNvSpPr>
                <p:nvPr/>
              </p:nvSpPr>
              <p:spPr bwMode="auto">
                <a:xfrm>
                  <a:off x="4779" y="228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8" name="Line 90">
                  <a:extLst>
                    <a:ext uri="{FF2B5EF4-FFF2-40B4-BE49-F238E27FC236}">
                      <a16:creationId xmlns:a16="http://schemas.microsoft.com/office/drawing/2014/main" id="{4601BB23-0EFD-A99D-0E45-FE3B168C2E3B}"/>
                    </a:ext>
                  </a:extLst>
                </p:cNvPr>
                <p:cNvSpPr>
                  <a:spLocks noChangeShapeType="1"/>
                </p:cNvSpPr>
                <p:nvPr/>
              </p:nvSpPr>
              <p:spPr bwMode="auto">
                <a:xfrm>
                  <a:off x="4779" y="226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9" name="Line 91">
                  <a:extLst>
                    <a:ext uri="{FF2B5EF4-FFF2-40B4-BE49-F238E27FC236}">
                      <a16:creationId xmlns:a16="http://schemas.microsoft.com/office/drawing/2014/main" id="{D9342D27-9107-9823-8B61-AC5C145D904C}"/>
                    </a:ext>
                  </a:extLst>
                </p:cNvPr>
                <p:cNvSpPr>
                  <a:spLocks noChangeShapeType="1"/>
                </p:cNvSpPr>
                <p:nvPr/>
              </p:nvSpPr>
              <p:spPr bwMode="auto">
                <a:xfrm>
                  <a:off x="4779" y="224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5" name="Group 92">
                <a:extLst>
                  <a:ext uri="{FF2B5EF4-FFF2-40B4-BE49-F238E27FC236}">
                    <a16:creationId xmlns:a16="http://schemas.microsoft.com/office/drawing/2014/main" id="{BA3C2E04-3E03-73F7-E495-1DB11529A1BF}"/>
                  </a:ext>
                </a:extLst>
              </p:cNvPr>
              <p:cNvGrpSpPr>
                <a:grpSpLocks/>
              </p:cNvGrpSpPr>
              <p:nvPr/>
            </p:nvGrpSpPr>
            <p:grpSpPr bwMode="auto">
              <a:xfrm rot="5400000">
                <a:off x="4641" y="2262"/>
                <a:ext cx="30" cy="168"/>
                <a:chOff x="4779" y="2121"/>
                <a:chExt cx="30" cy="168"/>
              </a:xfrm>
            </p:grpSpPr>
            <p:sp>
              <p:nvSpPr>
                <p:cNvPr id="194" name="Line 93">
                  <a:extLst>
                    <a:ext uri="{FF2B5EF4-FFF2-40B4-BE49-F238E27FC236}">
                      <a16:creationId xmlns:a16="http://schemas.microsoft.com/office/drawing/2014/main" id="{922B5B1C-5235-1E9A-DC4A-F87D20D69DFC}"/>
                    </a:ext>
                  </a:extLst>
                </p:cNvPr>
                <p:cNvSpPr>
                  <a:spLocks noChangeShapeType="1"/>
                </p:cNvSpPr>
                <p:nvPr/>
              </p:nvSpPr>
              <p:spPr bwMode="auto">
                <a:xfrm>
                  <a:off x="4779" y="212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5" name="Line 94">
                  <a:extLst>
                    <a:ext uri="{FF2B5EF4-FFF2-40B4-BE49-F238E27FC236}">
                      <a16:creationId xmlns:a16="http://schemas.microsoft.com/office/drawing/2014/main" id="{4B5BE40F-EA1B-F576-E2A7-567F268098A1}"/>
                    </a:ext>
                  </a:extLst>
                </p:cNvPr>
                <p:cNvSpPr>
                  <a:spLocks noChangeShapeType="1"/>
                </p:cNvSpPr>
                <p:nvPr/>
              </p:nvSpPr>
              <p:spPr bwMode="auto">
                <a:xfrm>
                  <a:off x="4779" y="2193"/>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6" name="Line 95">
                  <a:extLst>
                    <a:ext uri="{FF2B5EF4-FFF2-40B4-BE49-F238E27FC236}">
                      <a16:creationId xmlns:a16="http://schemas.microsoft.com/office/drawing/2014/main" id="{7A2BFE65-0FCE-1249-1199-CD2A0618D139}"/>
                    </a:ext>
                  </a:extLst>
                </p:cNvPr>
                <p:cNvSpPr>
                  <a:spLocks noChangeShapeType="1"/>
                </p:cNvSpPr>
                <p:nvPr/>
              </p:nvSpPr>
              <p:spPr bwMode="auto">
                <a:xfrm>
                  <a:off x="4779" y="216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7" name="Line 96">
                  <a:extLst>
                    <a:ext uri="{FF2B5EF4-FFF2-40B4-BE49-F238E27FC236}">
                      <a16:creationId xmlns:a16="http://schemas.microsoft.com/office/drawing/2014/main" id="{423A9BBC-9E02-989A-F640-E63EFF528BB1}"/>
                    </a:ext>
                  </a:extLst>
                </p:cNvPr>
                <p:cNvSpPr>
                  <a:spLocks noChangeShapeType="1"/>
                </p:cNvSpPr>
                <p:nvPr/>
              </p:nvSpPr>
              <p:spPr bwMode="auto">
                <a:xfrm>
                  <a:off x="4779" y="214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8" name="Line 97">
                  <a:extLst>
                    <a:ext uri="{FF2B5EF4-FFF2-40B4-BE49-F238E27FC236}">
                      <a16:creationId xmlns:a16="http://schemas.microsoft.com/office/drawing/2014/main" id="{37D35D8C-46FD-8CB0-2F1F-821966EC8258}"/>
                    </a:ext>
                  </a:extLst>
                </p:cNvPr>
                <p:cNvSpPr>
                  <a:spLocks noChangeShapeType="1"/>
                </p:cNvSpPr>
                <p:nvPr/>
              </p:nvSpPr>
              <p:spPr bwMode="auto">
                <a:xfrm>
                  <a:off x="4779" y="2217"/>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9" name="Line 98">
                  <a:extLst>
                    <a:ext uri="{FF2B5EF4-FFF2-40B4-BE49-F238E27FC236}">
                      <a16:creationId xmlns:a16="http://schemas.microsoft.com/office/drawing/2014/main" id="{F4D3AFFF-5201-A10C-A761-A5207C0D7C77}"/>
                    </a:ext>
                  </a:extLst>
                </p:cNvPr>
                <p:cNvSpPr>
                  <a:spLocks noChangeShapeType="1"/>
                </p:cNvSpPr>
                <p:nvPr/>
              </p:nvSpPr>
              <p:spPr bwMode="auto">
                <a:xfrm>
                  <a:off x="4779" y="228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0" name="Line 99">
                  <a:extLst>
                    <a:ext uri="{FF2B5EF4-FFF2-40B4-BE49-F238E27FC236}">
                      <a16:creationId xmlns:a16="http://schemas.microsoft.com/office/drawing/2014/main" id="{FC688776-322A-52E9-21FE-CEE22FC3C08A}"/>
                    </a:ext>
                  </a:extLst>
                </p:cNvPr>
                <p:cNvSpPr>
                  <a:spLocks noChangeShapeType="1"/>
                </p:cNvSpPr>
                <p:nvPr/>
              </p:nvSpPr>
              <p:spPr bwMode="auto">
                <a:xfrm>
                  <a:off x="4779" y="226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1" name="Line 100">
                  <a:extLst>
                    <a:ext uri="{FF2B5EF4-FFF2-40B4-BE49-F238E27FC236}">
                      <a16:creationId xmlns:a16="http://schemas.microsoft.com/office/drawing/2014/main" id="{9CF33B34-83F5-DC70-B344-A368D37974E0}"/>
                    </a:ext>
                  </a:extLst>
                </p:cNvPr>
                <p:cNvSpPr>
                  <a:spLocks noChangeShapeType="1"/>
                </p:cNvSpPr>
                <p:nvPr/>
              </p:nvSpPr>
              <p:spPr bwMode="auto">
                <a:xfrm>
                  <a:off x="4779" y="224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6" name="Group 101">
                <a:extLst>
                  <a:ext uri="{FF2B5EF4-FFF2-40B4-BE49-F238E27FC236}">
                    <a16:creationId xmlns:a16="http://schemas.microsoft.com/office/drawing/2014/main" id="{D28CBC55-D64E-03FA-AC44-747BCAF0CF0A}"/>
                  </a:ext>
                </a:extLst>
              </p:cNvPr>
              <p:cNvGrpSpPr>
                <a:grpSpLocks/>
              </p:cNvGrpSpPr>
              <p:nvPr/>
            </p:nvGrpSpPr>
            <p:grpSpPr bwMode="auto">
              <a:xfrm>
                <a:off x="4500" y="2121"/>
                <a:ext cx="30" cy="168"/>
                <a:chOff x="4779" y="2121"/>
                <a:chExt cx="30" cy="168"/>
              </a:xfrm>
            </p:grpSpPr>
            <p:sp>
              <p:nvSpPr>
                <p:cNvPr id="186" name="Line 102">
                  <a:extLst>
                    <a:ext uri="{FF2B5EF4-FFF2-40B4-BE49-F238E27FC236}">
                      <a16:creationId xmlns:a16="http://schemas.microsoft.com/office/drawing/2014/main" id="{6B1EDB61-5A26-D4FD-7B74-150FB30EED14}"/>
                    </a:ext>
                  </a:extLst>
                </p:cNvPr>
                <p:cNvSpPr>
                  <a:spLocks noChangeShapeType="1"/>
                </p:cNvSpPr>
                <p:nvPr/>
              </p:nvSpPr>
              <p:spPr bwMode="auto">
                <a:xfrm>
                  <a:off x="4779" y="212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7" name="Line 103">
                  <a:extLst>
                    <a:ext uri="{FF2B5EF4-FFF2-40B4-BE49-F238E27FC236}">
                      <a16:creationId xmlns:a16="http://schemas.microsoft.com/office/drawing/2014/main" id="{D738D93E-9AD7-D8F3-B3F6-EC823BBEAEAA}"/>
                    </a:ext>
                  </a:extLst>
                </p:cNvPr>
                <p:cNvSpPr>
                  <a:spLocks noChangeShapeType="1"/>
                </p:cNvSpPr>
                <p:nvPr/>
              </p:nvSpPr>
              <p:spPr bwMode="auto">
                <a:xfrm>
                  <a:off x="4779" y="2193"/>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Line 104">
                  <a:extLst>
                    <a:ext uri="{FF2B5EF4-FFF2-40B4-BE49-F238E27FC236}">
                      <a16:creationId xmlns:a16="http://schemas.microsoft.com/office/drawing/2014/main" id="{B6811F29-F59C-8E74-129A-46ED6B573024}"/>
                    </a:ext>
                  </a:extLst>
                </p:cNvPr>
                <p:cNvSpPr>
                  <a:spLocks noChangeShapeType="1"/>
                </p:cNvSpPr>
                <p:nvPr/>
              </p:nvSpPr>
              <p:spPr bwMode="auto">
                <a:xfrm>
                  <a:off x="4779" y="216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Line 105">
                  <a:extLst>
                    <a:ext uri="{FF2B5EF4-FFF2-40B4-BE49-F238E27FC236}">
                      <a16:creationId xmlns:a16="http://schemas.microsoft.com/office/drawing/2014/main" id="{C84CC2F9-91A0-8291-CA2E-0AC90C940CEA}"/>
                    </a:ext>
                  </a:extLst>
                </p:cNvPr>
                <p:cNvSpPr>
                  <a:spLocks noChangeShapeType="1"/>
                </p:cNvSpPr>
                <p:nvPr/>
              </p:nvSpPr>
              <p:spPr bwMode="auto">
                <a:xfrm>
                  <a:off x="4779" y="214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0" name="Line 106">
                  <a:extLst>
                    <a:ext uri="{FF2B5EF4-FFF2-40B4-BE49-F238E27FC236}">
                      <a16:creationId xmlns:a16="http://schemas.microsoft.com/office/drawing/2014/main" id="{DFDDAB95-270A-23E6-5DF8-29FD6D48140A}"/>
                    </a:ext>
                  </a:extLst>
                </p:cNvPr>
                <p:cNvSpPr>
                  <a:spLocks noChangeShapeType="1"/>
                </p:cNvSpPr>
                <p:nvPr/>
              </p:nvSpPr>
              <p:spPr bwMode="auto">
                <a:xfrm>
                  <a:off x="4779" y="2217"/>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1" name="Line 107">
                  <a:extLst>
                    <a:ext uri="{FF2B5EF4-FFF2-40B4-BE49-F238E27FC236}">
                      <a16:creationId xmlns:a16="http://schemas.microsoft.com/office/drawing/2014/main" id="{0CCA3972-D1B2-86F7-FDB3-16E615093084}"/>
                    </a:ext>
                  </a:extLst>
                </p:cNvPr>
                <p:cNvSpPr>
                  <a:spLocks noChangeShapeType="1"/>
                </p:cNvSpPr>
                <p:nvPr/>
              </p:nvSpPr>
              <p:spPr bwMode="auto">
                <a:xfrm>
                  <a:off x="4779" y="228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2" name="Line 108">
                  <a:extLst>
                    <a:ext uri="{FF2B5EF4-FFF2-40B4-BE49-F238E27FC236}">
                      <a16:creationId xmlns:a16="http://schemas.microsoft.com/office/drawing/2014/main" id="{6A031D78-AA62-098E-971F-37795252DBFF}"/>
                    </a:ext>
                  </a:extLst>
                </p:cNvPr>
                <p:cNvSpPr>
                  <a:spLocks noChangeShapeType="1"/>
                </p:cNvSpPr>
                <p:nvPr/>
              </p:nvSpPr>
              <p:spPr bwMode="auto">
                <a:xfrm>
                  <a:off x="4779" y="226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3" name="Line 109">
                  <a:extLst>
                    <a:ext uri="{FF2B5EF4-FFF2-40B4-BE49-F238E27FC236}">
                      <a16:creationId xmlns:a16="http://schemas.microsoft.com/office/drawing/2014/main" id="{8C664490-B454-3479-1922-829D269019A4}"/>
                    </a:ext>
                  </a:extLst>
                </p:cNvPr>
                <p:cNvSpPr>
                  <a:spLocks noChangeShapeType="1"/>
                </p:cNvSpPr>
                <p:nvPr/>
              </p:nvSpPr>
              <p:spPr bwMode="auto">
                <a:xfrm>
                  <a:off x="4779" y="224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7" name="Group 110">
                <a:extLst>
                  <a:ext uri="{FF2B5EF4-FFF2-40B4-BE49-F238E27FC236}">
                    <a16:creationId xmlns:a16="http://schemas.microsoft.com/office/drawing/2014/main" id="{78243075-741D-9A49-8252-BAC405835573}"/>
                  </a:ext>
                </a:extLst>
              </p:cNvPr>
              <p:cNvGrpSpPr>
                <a:grpSpLocks/>
              </p:cNvGrpSpPr>
              <p:nvPr/>
            </p:nvGrpSpPr>
            <p:grpSpPr bwMode="auto">
              <a:xfrm rot="5400000">
                <a:off x="4644" y="1983"/>
                <a:ext cx="30" cy="168"/>
                <a:chOff x="4779" y="2121"/>
                <a:chExt cx="30" cy="168"/>
              </a:xfrm>
            </p:grpSpPr>
            <p:sp>
              <p:nvSpPr>
                <p:cNvPr id="178" name="Line 111">
                  <a:extLst>
                    <a:ext uri="{FF2B5EF4-FFF2-40B4-BE49-F238E27FC236}">
                      <a16:creationId xmlns:a16="http://schemas.microsoft.com/office/drawing/2014/main" id="{5CD2F9D0-CAFA-46A2-BACD-1E76260B8681}"/>
                    </a:ext>
                  </a:extLst>
                </p:cNvPr>
                <p:cNvSpPr>
                  <a:spLocks noChangeShapeType="1"/>
                </p:cNvSpPr>
                <p:nvPr/>
              </p:nvSpPr>
              <p:spPr bwMode="auto">
                <a:xfrm>
                  <a:off x="4779" y="212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9" name="Line 112">
                  <a:extLst>
                    <a:ext uri="{FF2B5EF4-FFF2-40B4-BE49-F238E27FC236}">
                      <a16:creationId xmlns:a16="http://schemas.microsoft.com/office/drawing/2014/main" id="{DD3CE878-8667-018B-10E9-CD814B0FFA7F}"/>
                    </a:ext>
                  </a:extLst>
                </p:cNvPr>
                <p:cNvSpPr>
                  <a:spLocks noChangeShapeType="1"/>
                </p:cNvSpPr>
                <p:nvPr/>
              </p:nvSpPr>
              <p:spPr bwMode="auto">
                <a:xfrm>
                  <a:off x="4779" y="2193"/>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0" name="Line 113">
                  <a:extLst>
                    <a:ext uri="{FF2B5EF4-FFF2-40B4-BE49-F238E27FC236}">
                      <a16:creationId xmlns:a16="http://schemas.microsoft.com/office/drawing/2014/main" id="{03E1D36F-BAC5-D74B-2E41-7C464A4302F8}"/>
                    </a:ext>
                  </a:extLst>
                </p:cNvPr>
                <p:cNvSpPr>
                  <a:spLocks noChangeShapeType="1"/>
                </p:cNvSpPr>
                <p:nvPr/>
              </p:nvSpPr>
              <p:spPr bwMode="auto">
                <a:xfrm>
                  <a:off x="4779" y="216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Line 114">
                  <a:extLst>
                    <a:ext uri="{FF2B5EF4-FFF2-40B4-BE49-F238E27FC236}">
                      <a16:creationId xmlns:a16="http://schemas.microsoft.com/office/drawing/2014/main" id="{33440A38-CC16-2A78-B5BE-0A2BC90E38C4}"/>
                    </a:ext>
                  </a:extLst>
                </p:cNvPr>
                <p:cNvSpPr>
                  <a:spLocks noChangeShapeType="1"/>
                </p:cNvSpPr>
                <p:nvPr/>
              </p:nvSpPr>
              <p:spPr bwMode="auto">
                <a:xfrm>
                  <a:off x="4779" y="214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2" name="Line 115">
                  <a:extLst>
                    <a:ext uri="{FF2B5EF4-FFF2-40B4-BE49-F238E27FC236}">
                      <a16:creationId xmlns:a16="http://schemas.microsoft.com/office/drawing/2014/main" id="{938DF9D3-D731-41E1-A563-05227B1E4893}"/>
                    </a:ext>
                  </a:extLst>
                </p:cNvPr>
                <p:cNvSpPr>
                  <a:spLocks noChangeShapeType="1"/>
                </p:cNvSpPr>
                <p:nvPr/>
              </p:nvSpPr>
              <p:spPr bwMode="auto">
                <a:xfrm>
                  <a:off x="4779" y="2217"/>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Line 116">
                  <a:extLst>
                    <a:ext uri="{FF2B5EF4-FFF2-40B4-BE49-F238E27FC236}">
                      <a16:creationId xmlns:a16="http://schemas.microsoft.com/office/drawing/2014/main" id="{33277428-2448-4FEF-30FD-35CB858850B0}"/>
                    </a:ext>
                  </a:extLst>
                </p:cNvPr>
                <p:cNvSpPr>
                  <a:spLocks noChangeShapeType="1"/>
                </p:cNvSpPr>
                <p:nvPr/>
              </p:nvSpPr>
              <p:spPr bwMode="auto">
                <a:xfrm>
                  <a:off x="4779" y="2289"/>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Line 117">
                  <a:extLst>
                    <a:ext uri="{FF2B5EF4-FFF2-40B4-BE49-F238E27FC236}">
                      <a16:creationId xmlns:a16="http://schemas.microsoft.com/office/drawing/2014/main" id="{699CF163-803E-B7B7-408F-D1A24C71603B}"/>
                    </a:ext>
                  </a:extLst>
                </p:cNvPr>
                <p:cNvSpPr>
                  <a:spLocks noChangeShapeType="1"/>
                </p:cNvSpPr>
                <p:nvPr/>
              </p:nvSpPr>
              <p:spPr bwMode="auto">
                <a:xfrm>
                  <a:off x="4779" y="2265"/>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5" name="Line 118">
                  <a:extLst>
                    <a:ext uri="{FF2B5EF4-FFF2-40B4-BE49-F238E27FC236}">
                      <a16:creationId xmlns:a16="http://schemas.microsoft.com/office/drawing/2014/main" id="{1857067C-9653-6640-1BC9-757ADC8D666B}"/>
                    </a:ext>
                  </a:extLst>
                </p:cNvPr>
                <p:cNvSpPr>
                  <a:spLocks noChangeShapeType="1"/>
                </p:cNvSpPr>
                <p:nvPr/>
              </p:nvSpPr>
              <p:spPr bwMode="auto">
                <a:xfrm>
                  <a:off x="4779" y="2241"/>
                  <a:ext cx="30" cy="0"/>
                </a:xfrm>
                <a:prstGeom prst="line">
                  <a:avLst/>
                </a:prstGeom>
                <a:noFill/>
                <a:ln w="127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68" name="Group 119">
              <a:extLst>
                <a:ext uri="{FF2B5EF4-FFF2-40B4-BE49-F238E27FC236}">
                  <a16:creationId xmlns:a16="http://schemas.microsoft.com/office/drawing/2014/main" id="{E1703708-59F2-20A6-4B3E-3C641197DAA8}"/>
                </a:ext>
              </a:extLst>
            </p:cNvPr>
            <p:cNvGrpSpPr>
              <a:grpSpLocks/>
            </p:cNvGrpSpPr>
            <p:nvPr/>
          </p:nvGrpSpPr>
          <p:grpSpPr bwMode="auto">
            <a:xfrm>
              <a:off x="4978" y="1411"/>
              <a:ext cx="314" cy="268"/>
              <a:chOff x="5043" y="1360"/>
              <a:chExt cx="314" cy="268"/>
            </a:xfrm>
          </p:grpSpPr>
          <p:sp>
            <p:nvSpPr>
              <p:cNvPr id="169" name="Rectangle 120">
                <a:extLst>
                  <a:ext uri="{FF2B5EF4-FFF2-40B4-BE49-F238E27FC236}">
                    <a16:creationId xmlns:a16="http://schemas.microsoft.com/office/drawing/2014/main" id="{61B7F8D8-CA11-6947-1FC4-0702B80EEC2B}"/>
                  </a:ext>
                </a:extLst>
              </p:cNvPr>
              <p:cNvSpPr>
                <a:spLocks noChangeArrowheads="1"/>
              </p:cNvSpPr>
              <p:nvPr/>
            </p:nvSpPr>
            <p:spPr bwMode="auto">
              <a:xfrm>
                <a:off x="5043" y="1360"/>
                <a:ext cx="314" cy="268"/>
              </a:xfrm>
              <a:prstGeom prst="rect">
                <a:avLst/>
              </a:prstGeom>
              <a:solidFill>
                <a:srgbClr val="CCECFF"/>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70" name="AutoShape 121">
                <a:extLst>
                  <a:ext uri="{FF2B5EF4-FFF2-40B4-BE49-F238E27FC236}">
                    <a16:creationId xmlns:a16="http://schemas.microsoft.com/office/drawing/2014/main" id="{1B3A8BA0-05A2-75D7-70AB-C3F41F893330}"/>
                  </a:ext>
                </a:extLst>
              </p:cNvPr>
              <p:cNvSpPr>
                <a:spLocks noChangeArrowheads="1"/>
              </p:cNvSpPr>
              <p:nvPr/>
            </p:nvSpPr>
            <p:spPr bwMode="auto">
              <a:xfrm>
                <a:off x="5062" y="1380"/>
                <a:ext cx="275" cy="202"/>
              </a:xfrm>
              <a:prstGeom prst="roundRect">
                <a:avLst>
                  <a:gd name="adj" fmla="val 16667"/>
                </a:avLst>
              </a:prstGeom>
              <a:solidFill>
                <a:srgbClr val="0000FF"/>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71" name="Oval 122">
                <a:extLst>
                  <a:ext uri="{FF2B5EF4-FFF2-40B4-BE49-F238E27FC236}">
                    <a16:creationId xmlns:a16="http://schemas.microsoft.com/office/drawing/2014/main" id="{9953614B-AC11-67E9-F54E-FE455F5FA919}"/>
                  </a:ext>
                </a:extLst>
              </p:cNvPr>
              <p:cNvSpPr>
                <a:spLocks noChangeArrowheads="1"/>
              </p:cNvSpPr>
              <p:nvPr/>
            </p:nvSpPr>
            <p:spPr bwMode="auto">
              <a:xfrm>
                <a:off x="5286" y="1594"/>
                <a:ext cx="12" cy="13"/>
              </a:xfrm>
              <a:prstGeom prst="ellipse">
                <a:avLst/>
              </a:prstGeom>
              <a:solidFill>
                <a:srgbClr val="FFFFFF"/>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172" name="Freeform 123">
                <a:extLst>
                  <a:ext uri="{FF2B5EF4-FFF2-40B4-BE49-F238E27FC236}">
                    <a16:creationId xmlns:a16="http://schemas.microsoft.com/office/drawing/2014/main" id="{CFC0781E-B5A0-D196-43CF-92A5C02C17CE}"/>
                  </a:ext>
                </a:extLst>
              </p:cNvPr>
              <p:cNvSpPr>
                <a:spLocks/>
              </p:cNvSpPr>
              <p:nvPr/>
            </p:nvSpPr>
            <p:spPr bwMode="auto">
              <a:xfrm>
                <a:off x="5084" y="1417"/>
                <a:ext cx="219" cy="149"/>
              </a:xfrm>
              <a:custGeom>
                <a:avLst/>
                <a:gdLst>
                  <a:gd name="T0" fmla="*/ 0 w 219"/>
                  <a:gd name="T1" fmla="*/ 139 h 149"/>
                  <a:gd name="T2" fmla="*/ 15 w 219"/>
                  <a:gd name="T3" fmla="*/ 139 h 149"/>
                  <a:gd name="T4" fmla="*/ 28 w 219"/>
                  <a:gd name="T5" fmla="*/ 80 h 149"/>
                  <a:gd name="T6" fmla="*/ 40 w 219"/>
                  <a:gd name="T7" fmla="*/ 98 h 149"/>
                  <a:gd name="T8" fmla="*/ 52 w 219"/>
                  <a:gd name="T9" fmla="*/ 46 h 149"/>
                  <a:gd name="T10" fmla="*/ 64 w 219"/>
                  <a:gd name="T11" fmla="*/ 74 h 149"/>
                  <a:gd name="T12" fmla="*/ 73 w 219"/>
                  <a:gd name="T13" fmla="*/ 2 h 149"/>
                  <a:gd name="T14" fmla="*/ 88 w 219"/>
                  <a:gd name="T15" fmla="*/ 85 h 149"/>
                  <a:gd name="T16" fmla="*/ 94 w 219"/>
                  <a:gd name="T17" fmla="*/ 61 h 149"/>
                  <a:gd name="T18" fmla="*/ 105 w 219"/>
                  <a:gd name="T19" fmla="*/ 107 h 149"/>
                  <a:gd name="T20" fmla="*/ 117 w 219"/>
                  <a:gd name="T21" fmla="*/ 103 h 149"/>
                  <a:gd name="T22" fmla="*/ 130 w 219"/>
                  <a:gd name="T23" fmla="*/ 113 h 149"/>
                  <a:gd name="T24" fmla="*/ 145 w 219"/>
                  <a:gd name="T25" fmla="*/ 139 h 149"/>
                  <a:gd name="T26" fmla="*/ 219 w 219"/>
                  <a:gd name="T27" fmla="*/ 145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49"/>
                  <a:gd name="T44" fmla="*/ 219 w 219"/>
                  <a:gd name="T45" fmla="*/ 149 h 1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49">
                    <a:moveTo>
                      <a:pt x="0" y="139"/>
                    </a:moveTo>
                    <a:cubicBezTo>
                      <a:pt x="5" y="144"/>
                      <a:pt x="10" y="149"/>
                      <a:pt x="15" y="139"/>
                    </a:cubicBezTo>
                    <a:cubicBezTo>
                      <a:pt x="20" y="129"/>
                      <a:pt x="24" y="87"/>
                      <a:pt x="28" y="80"/>
                    </a:cubicBezTo>
                    <a:cubicBezTo>
                      <a:pt x="32" y="73"/>
                      <a:pt x="36" y="104"/>
                      <a:pt x="40" y="98"/>
                    </a:cubicBezTo>
                    <a:cubicBezTo>
                      <a:pt x="44" y="92"/>
                      <a:pt x="48" y="50"/>
                      <a:pt x="52" y="46"/>
                    </a:cubicBezTo>
                    <a:cubicBezTo>
                      <a:pt x="56" y="42"/>
                      <a:pt x="61" y="81"/>
                      <a:pt x="64" y="74"/>
                    </a:cubicBezTo>
                    <a:cubicBezTo>
                      <a:pt x="67" y="67"/>
                      <a:pt x="69" y="0"/>
                      <a:pt x="73" y="2"/>
                    </a:cubicBezTo>
                    <a:cubicBezTo>
                      <a:pt x="77" y="4"/>
                      <a:pt x="85" y="75"/>
                      <a:pt x="88" y="85"/>
                    </a:cubicBezTo>
                    <a:cubicBezTo>
                      <a:pt x="91" y="95"/>
                      <a:pt x="91" y="57"/>
                      <a:pt x="94" y="61"/>
                    </a:cubicBezTo>
                    <a:cubicBezTo>
                      <a:pt x="97" y="65"/>
                      <a:pt x="101" y="100"/>
                      <a:pt x="105" y="107"/>
                    </a:cubicBezTo>
                    <a:cubicBezTo>
                      <a:pt x="109" y="114"/>
                      <a:pt x="113" y="102"/>
                      <a:pt x="117" y="103"/>
                    </a:cubicBezTo>
                    <a:cubicBezTo>
                      <a:pt x="121" y="104"/>
                      <a:pt x="125" y="107"/>
                      <a:pt x="130" y="113"/>
                    </a:cubicBezTo>
                    <a:cubicBezTo>
                      <a:pt x="135" y="119"/>
                      <a:pt x="130" y="134"/>
                      <a:pt x="145" y="139"/>
                    </a:cubicBezTo>
                    <a:cubicBezTo>
                      <a:pt x="160" y="144"/>
                      <a:pt x="207" y="144"/>
                      <a:pt x="219" y="145"/>
                    </a:cubicBezTo>
                  </a:path>
                </a:pathLst>
              </a:cu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grpSp>
        <p:nvGrpSpPr>
          <p:cNvPr id="215" name="Group 20">
            <a:extLst>
              <a:ext uri="{FF2B5EF4-FFF2-40B4-BE49-F238E27FC236}">
                <a16:creationId xmlns:a16="http://schemas.microsoft.com/office/drawing/2014/main" id="{6198A01D-1C39-6D1A-79ED-97DD70272E31}"/>
              </a:ext>
            </a:extLst>
          </p:cNvPr>
          <p:cNvGrpSpPr>
            <a:grpSpLocks/>
          </p:cNvGrpSpPr>
          <p:nvPr/>
        </p:nvGrpSpPr>
        <p:grpSpPr bwMode="auto">
          <a:xfrm>
            <a:off x="1523845" y="5120703"/>
            <a:ext cx="1271587" cy="917575"/>
            <a:chOff x="143" y="1313"/>
            <a:chExt cx="801" cy="579"/>
          </a:xfrm>
        </p:grpSpPr>
        <p:grpSp>
          <p:nvGrpSpPr>
            <p:cNvPr id="216" name="Group 21">
              <a:extLst>
                <a:ext uri="{FF2B5EF4-FFF2-40B4-BE49-F238E27FC236}">
                  <a16:creationId xmlns:a16="http://schemas.microsoft.com/office/drawing/2014/main" id="{1A8704E7-6EAC-FF60-1790-D11B1F58596F}"/>
                </a:ext>
              </a:extLst>
            </p:cNvPr>
            <p:cNvGrpSpPr>
              <a:grpSpLocks/>
            </p:cNvGrpSpPr>
            <p:nvPr/>
          </p:nvGrpSpPr>
          <p:grpSpPr bwMode="auto">
            <a:xfrm>
              <a:off x="379" y="1345"/>
              <a:ext cx="117" cy="210"/>
              <a:chOff x="305" y="1345"/>
              <a:chExt cx="117" cy="210"/>
            </a:xfrm>
          </p:grpSpPr>
          <p:sp>
            <p:nvSpPr>
              <p:cNvPr id="256" name="Rectangle 22">
                <a:extLst>
                  <a:ext uri="{FF2B5EF4-FFF2-40B4-BE49-F238E27FC236}">
                    <a16:creationId xmlns:a16="http://schemas.microsoft.com/office/drawing/2014/main" id="{7BF172A3-E274-D0F8-940E-944F7A2467F0}"/>
                  </a:ext>
                </a:extLst>
              </p:cNvPr>
              <p:cNvSpPr>
                <a:spLocks noChangeArrowheads="1"/>
              </p:cNvSpPr>
              <p:nvPr/>
            </p:nvSpPr>
            <p:spPr bwMode="auto">
              <a:xfrm>
                <a:off x="305" y="1465"/>
                <a:ext cx="117" cy="47"/>
              </a:xfrm>
              <a:prstGeom prst="rect">
                <a:avLst/>
              </a:prstGeom>
              <a:solidFill>
                <a:srgbClr val="800080"/>
              </a:solidFill>
              <a:ln w="9525">
                <a:solidFill>
                  <a:srgbClr val="800080"/>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7" name="Freeform 23">
                <a:extLst>
                  <a:ext uri="{FF2B5EF4-FFF2-40B4-BE49-F238E27FC236}">
                    <a16:creationId xmlns:a16="http://schemas.microsoft.com/office/drawing/2014/main" id="{5465CD33-763E-0F35-602A-663F87E67BD2}"/>
                  </a:ext>
                </a:extLst>
              </p:cNvPr>
              <p:cNvSpPr>
                <a:spLocks/>
              </p:cNvSpPr>
              <p:nvPr/>
            </p:nvSpPr>
            <p:spPr bwMode="auto">
              <a:xfrm>
                <a:off x="321" y="1345"/>
                <a:ext cx="89" cy="117"/>
              </a:xfrm>
              <a:custGeom>
                <a:avLst/>
                <a:gdLst>
                  <a:gd name="T0" fmla="*/ 0 w 89"/>
                  <a:gd name="T1" fmla="*/ 117 h 117"/>
                  <a:gd name="T2" fmla="*/ 0 w 89"/>
                  <a:gd name="T3" fmla="*/ 36 h 117"/>
                  <a:gd name="T4" fmla="*/ 35 w 89"/>
                  <a:gd name="T5" fmla="*/ 21 h 117"/>
                  <a:gd name="T6" fmla="*/ 42 w 89"/>
                  <a:gd name="T7" fmla="*/ 0 h 117"/>
                  <a:gd name="T8" fmla="*/ 51 w 89"/>
                  <a:gd name="T9" fmla="*/ 22 h 117"/>
                  <a:gd name="T10" fmla="*/ 89 w 89"/>
                  <a:gd name="T11" fmla="*/ 36 h 117"/>
                  <a:gd name="T12" fmla="*/ 89 w 89"/>
                  <a:gd name="T13" fmla="*/ 117 h 117"/>
                  <a:gd name="T14" fmla="*/ 0 60000 65536"/>
                  <a:gd name="T15" fmla="*/ 0 60000 65536"/>
                  <a:gd name="T16" fmla="*/ 0 60000 65536"/>
                  <a:gd name="T17" fmla="*/ 0 60000 65536"/>
                  <a:gd name="T18" fmla="*/ 0 60000 65536"/>
                  <a:gd name="T19" fmla="*/ 0 60000 65536"/>
                  <a:gd name="T20" fmla="*/ 0 60000 65536"/>
                  <a:gd name="T21" fmla="*/ 0 w 89"/>
                  <a:gd name="T22" fmla="*/ 0 h 117"/>
                  <a:gd name="T23" fmla="*/ 89 w 89"/>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117">
                    <a:moveTo>
                      <a:pt x="0" y="117"/>
                    </a:moveTo>
                    <a:lnTo>
                      <a:pt x="0" y="36"/>
                    </a:lnTo>
                    <a:cubicBezTo>
                      <a:pt x="6" y="20"/>
                      <a:pt x="28" y="27"/>
                      <a:pt x="35" y="21"/>
                    </a:cubicBezTo>
                    <a:cubicBezTo>
                      <a:pt x="42" y="15"/>
                      <a:pt x="39" y="0"/>
                      <a:pt x="42" y="0"/>
                    </a:cubicBezTo>
                    <a:cubicBezTo>
                      <a:pt x="45" y="0"/>
                      <a:pt x="43" y="16"/>
                      <a:pt x="51" y="22"/>
                    </a:cubicBezTo>
                    <a:cubicBezTo>
                      <a:pt x="59" y="28"/>
                      <a:pt x="83" y="20"/>
                      <a:pt x="89" y="36"/>
                    </a:cubicBezTo>
                    <a:lnTo>
                      <a:pt x="89" y="117"/>
                    </a:lnTo>
                  </a:path>
                </a:pathLst>
              </a:custGeom>
              <a:solidFill>
                <a:srgbClr val="FFFF00"/>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8" name="Line 24">
                <a:extLst>
                  <a:ext uri="{FF2B5EF4-FFF2-40B4-BE49-F238E27FC236}">
                    <a16:creationId xmlns:a16="http://schemas.microsoft.com/office/drawing/2014/main" id="{1AD0EC4E-C6D0-1094-58C7-EA0B429CB974}"/>
                  </a:ext>
                </a:extLst>
              </p:cNvPr>
              <p:cNvSpPr>
                <a:spLocks noChangeShapeType="1"/>
              </p:cNvSpPr>
              <p:nvPr/>
            </p:nvSpPr>
            <p:spPr bwMode="auto">
              <a:xfrm>
                <a:off x="337" y="1513"/>
                <a:ext cx="0" cy="42"/>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9" name="Line 25">
                <a:extLst>
                  <a:ext uri="{FF2B5EF4-FFF2-40B4-BE49-F238E27FC236}">
                    <a16:creationId xmlns:a16="http://schemas.microsoft.com/office/drawing/2014/main" id="{F918BB45-08C0-832F-F9E5-FE3484066203}"/>
                  </a:ext>
                </a:extLst>
              </p:cNvPr>
              <p:cNvSpPr>
                <a:spLocks noChangeShapeType="1"/>
              </p:cNvSpPr>
              <p:nvPr/>
            </p:nvSpPr>
            <p:spPr bwMode="auto">
              <a:xfrm>
                <a:off x="389" y="1511"/>
                <a:ext cx="0" cy="42"/>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0" name="Group 26">
                <a:extLst>
                  <a:ext uri="{FF2B5EF4-FFF2-40B4-BE49-F238E27FC236}">
                    <a16:creationId xmlns:a16="http://schemas.microsoft.com/office/drawing/2014/main" id="{A4094B05-E9ED-B215-A92E-135D69C6D9EC}"/>
                  </a:ext>
                </a:extLst>
              </p:cNvPr>
              <p:cNvGrpSpPr>
                <a:grpSpLocks/>
              </p:cNvGrpSpPr>
              <p:nvPr/>
            </p:nvGrpSpPr>
            <p:grpSpPr bwMode="auto">
              <a:xfrm>
                <a:off x="310" y="1416"/>
                <a:ext cx="44" cy="63"/>
                <a:chOff x="1955" y="3112"/>
                <a:chExt cx="207" cy="248"/>
              </a:xfrm>
            </p:grpSpPr>
            <p:sp>
              <p:nvSpPr>
                <p:cNvPr id="261" name="Arc 27">
                  <a:extLst>
                    <a:ext uri="{FF2B5EF4-FFF2-40B4-BE49-F238E27FC236}">
                      <a16:creationId xmlns:a16="http://schemas.microsoft.com/office/drawing/2014/main" id="{2D716886-A8ED-8BA1-5895-5EDE8B90ADE8}"/>
                    </a:ext>
                  </a:extLst>
                </p:cNvPr>
                <p:cNvSpPr>
                  <a:spLocks/>
                </p:cNvSpPr>
                <p:nvPr/>
              </p:nvSpPr>
              <p:spPr bwMode="auto">
                <a:xfrm flipV="1">
                  <a:off x="1955" y="3112"/>
                  <a:ext cx="94" cy="175"/>
                </a:xfrm>
                <a:custGeom>
                  <a:avLst/>
                  <a:gdLst>
                    <a:gd name="T0" fmla="*/ 0 w 43168"/>
                    <a:gd name="T1" fmla="*/ 0 h 41892"/>
                    <a:gd name="T2" fmla="*/ 0 w 43168"/>
                    <a:gd name="T3" fmla="*/ 0 h 41892"/>
                    <a:gd name="T4" fmla="*/ 0 w 43168"/>
                    <a:gd name="T5" fmla="*/ 0 h 41892"/>
                    <a:gd name="T6" fmla="*/ 0 60000 65536"/>
                    <a:gd name="T7" fmla="*/ 0 60000 65536"/>
                    <a:gd name="T8" fmla="*/ 0 60000 65536"/>
                    <a:gd name="T9" fmla="*/ 0 w 43168"/>
                    <a:gd name="T10" fmla="*/ 0 h 41892"/>
                    <a:gd name="T11" fmla="*/ 43168 w 43168"/>
                    <a:gd name="T12" fmla="*/ 41892 h 41892"/>
                  </a:gdLst>
                  <a:ahLst/>
                  <a:cxnLst>
                    <a:cxn ang="T6">
                      <a:pos x="T0" y="T1"/>
                    </a:cxn>
                    <a:cxn ang="T7">
                      <a:pos x="T2" y="T3"/>
                    </a:cxn>
                    <a:cxn ang="T8">
                      <a:pos x="T4" y="T5"/>
                    </a:cxn>
                  </a:cxnLst>
                  <a:rect l="T9" t="T10" r="T11" b="T12"/>
                  <a:pathLst>
                    <a:path w="43168" h="41892" fill="none" extrusionOk="0">
                      <a:moveTo>
                        <a:pt x="28969" y="-1"/>
                      </a:moveTo>
                      <a:cubicBezTo>
                        <a:pt x="37495" y="3109"/>
                        <a:pt x="43168" y="11216"/>
                        <a:pt x="43168" y="20292"/>
                      </a:cubicBezTo>
                      <a:cubicBezTo>
                        <a:pt x="43168" y="32221"/>
                        <a:pt x="33497" y="41892"/>
                        <a:pt x="21568" y="41892"/>
                      </a:cubicBezTo>
                      <a:cubicBezTo>
                        <a:pt x="10095" y="41892"/>
                        <a:pt x="624" y="32922"/>
                        <a:pt x="-1" y="21467"/>
                      </a:cubicBezTo>
                    </a:path>
                    <a:path w="43168" h="41892" stroke="0" extrusionOk="0">
                      <a:moveTo>
                        <a:pt x="28969" y="-1"/>
                      </a:moveTo>
                      <a:cubicBezTo>
                        <a:pt x="37495" y="3109"/>
                        <a:pt x="43168" y="11216"/>
                        <a:pt x="43168" y="20292"/>
                      </a:cubicBezTo>
                      <a:cubicBezTo>
                        <a:pt x="43168" y="32221"/>
                        <a:pt x="33497" y="41892"/>
                        <a:pt x="21568" y="41892"/>
                      </a:cubicBezTo>
                      <a:cubicBezTo>
                        <a:pt x="10095" y="41892"/>
                        <a:pt x="624" y="32922"/>
                        <a:pt x="-1" y="21467"/>
                      </a:cubicBezTo>
                      <a:lnTo>
                        <a:pt x="21568" y="20292"/>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62" name="Arc 28">
                  <a:extLst>
                    <a:ext uri="{FF2B5EF4-FFF2-40B4-BE49-F238E27FC236}">
                      <a16:creationId xmlns:a16="http://schemas.microsoft.com/office/drawing/2014/main" id="{A007A028-80F2-7BCE-E4A9-05421AAEB39F}"/>
                    </a:ext>
                  </a:extLst>
                </p:cNvPr>
                <p:cNvSpPr>
                  <a:spLocks/>
                </p:cNvSpPr>
                <p:nvPr/>
              </p:nvSpPr>
              <p:spPr bwMode="auto">
                <a:xfrm flipH="1" flipV="1">
                  <a:off x="1995" y="3117"/>
                  <a:ext cx="94" cy="174"/>
                </a:xfrm>
                <a:custGeom>
                  <a:avLst/>
                  <a:gdLst>
                    <a:gd name="T0" fmla="*/ 0 w 43200"/>
                    <a:gd name="T1" fmla="*/ 0 h 41766"/>
                    <a:gd name="T2" fmla="*/ 0 w 43200"/>
                    <a:gd name="T3" fmla="*/ 0 h 41766"/>
                    <a:gd name="T4" fmla="*/ 0 w 43200"/>
                    <a:gd name="T5" fmla="*/ 0 h 41766"/>
                    <a:gd name="T6" fmla="*/ 0 60000 65536"/>
                    <a:gd name="T7" fmla="*/ 0 60000 65536"/>
                    <a:gd name="T8" fmla="*/ 0 60000 65536"/>
                    <a:gd name="T9" fmla="*/ 0 w 43200"/>
                    <a:gd name="T10" fmla="*/ 0 h 41766"/>
                    <a:gd name="T11" fmla="*/ 43200 w 43200"/>
                    <a:gd name="T12" fmla="*/ 41766 h 41766"/>
                  </a:gdLst>
                  <a:ahLst/>
                  <a:cxnLst>
                    <a:cxn ang="T6">
                      <a:pos x="T0" y="T1"/>
                    </a:cxn>
                    <a:cxn ang="T7">
                      <a:pos x="T2" y="T3"/>
                    </a:cxn>
                    <a:cxn ang="T8">
                      <a:pos x="T4" y="T5"/>
                    </a:cxn>
                  </a:cxnLst>
                  <a:rect l="T9" t="T10" r="T11" b="T12"/>
                  <a:pathLst>
                    <a:path w="43200" h="41766" fill="none" extrusionOk="0">
                      <a:moveTo>
                        <a:pt x="33221" y="1958"/>
                      </a:moveTo>
                      <a:cubicBezTo>
                        <a:pt x="39437" y="5926"/>
                        <a:pt x="43200" y="12791"/>
                        <a:pt x="43200" y="20166"/>
                      </a:cubicBezTo>
                      <a:cubicBezTo>
                        <a:pt x="43200" y="32095"/>
                        <a:pt x="33529" y="41766"/>
                        <a:pt x="21600" y="41766"/>
                      </a:cubicBezTo>
                      <a:cubicBezTo>
                        <a:pt x="9670" y="41766"/>
                        <a:pt x="0" y="32095"/>
                        <a:pt x="0" y="20166"/>
                      </a:cubicBezTo>
                      <a:cubicBezTo>
                        <a:pt x="-1" y="11222"/>
                        <a:pt x="5511" y="3203"/>
                        <a:pt x="13861" y="-1"/>
                      </a:cubicBezTo>
                    </a:path>
                    <a:path w="43200" h="41766" stroke="0" extrusionOk="0">
                      <a:moveTo>
                        <a:pt x="33221" y="1958"/>
                      </a:moveTo>
                      <a:cubicBezTo>
                        <a:pt x="39437" y="5926"/>
                        <a:pt x="43200" y="12791"/>
                        <a:pt x="43200" y="20166"/>
                      </a:cubicBezTo>
                      <a:cubicBezTo>
                        <a:pt x="43200" y="32095"/>
                        <a:pt x="33529" y="41766"/>
                        <a:pt x="21600" y="41766"/>
                      </a:cubicBezTo>
                      <a:cubicBezTo>
                        <a:pt x="9670" y="41766"/>
                        <a:pt x="0" y="32095"/>
                        <a:pt x="0" y="20166"/>
                      </a:cubicBezTo>
                      <a:cubicBezTo>
                        <a:pt x="-1" y="11222"/>
                        <a:pt x="5511" y="3203"/>
                        <a:pt x="13861" y="-1"/>
                      </a:cubicBezTo>
                      <a:lnTo>
                        <a:pt x="21600" y="20166"/>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63" name="Arc 29">
                  <a:extLst>
                    <a:ext uri="{FF2B5EF4-FFF2-40B4-BE49-F238E27FC236}">
                      <a16:creationId xmlns:a16="http://schemas.microsoft.com/office/drawing/2014/main" id="{C12FDF36-2B48-2DFA-1E2B-935F75ED7DD1}"/>
                    </a:ext>
                  </a:extLst>
                </p:cNvPr>
                <p:cNvSpPr>
                  <a:spLocks/>
                </p:cNvSpPr>
                <p:nvPr/>
              </p:nvSpPr>
              <p:spPr bwMode="auto">
                <a:xfrm flipV="1">
                  <a:off x="2028" y="3116"/>
                  <a:ext cx="94" cy="176"/>
                </a:xfrm>
                <a:custGeom>
                  <a:avLst/>
                  <a:gdLst>
                    <a:gd name="T0" fmla="*/ 0 w 43200"/>
                    <a:gd name="T1" fmla="*/ 0 h 42052"/>
                    <a:gd name="T2" fmla="*/ 0 w 43200"/>
                    <a:gd name="T3" fmla="*/ 0 h 42052"/>
                    <a:gd name="T4" fmla="*/ 0 w 43200"/>
                    <a:gd name="T5" fmla="*/ 0 h 42052"/>
                    <a:gd name="T6" fmla="*/ 0 60000 65536"/>
                    <a:gd name="T7" fmla="*/ 0 60000 65536"/>
                    <a:gd name="T8" fmla="*/ 0 60000 65536"/>
                    <a:gd name="T9" fmla="*/ 0 w 43200"/>
                    <a:gd name="T10" fmla="*/ 0 h 42052"/>
                    <a:gd name="T11" fmla="*/ 43200 w 43200"/>
                    <a:gd name="T12" fmla="*/ 42052 h 42052"/>
                  </a:gdLst>
                  <a:ahLst/>
                  <a:cxnLst>
                    <a:cxn ang="T6">
                      <a:pos x="T0" y="T1"/>
                    </a:cxn>
                    <a:cxn ang="T7">
                      <a:pos x="T2" y="T3"/>
                    </a:cxn>
                    <a:cxn ang="T8">
                      <a:pos x="T4" y="T5"/>
                    </a:cxn>
                  </a:cxnLst>
                  <a:rect l="T9" t="T10" r="T11" b="T12"/>
                  <a:pathLst>
                    <a:path w="43200" h="42052" fill="none" extrusionOk="0">
                      <a:moveTo>
                        <a:pt x="29001" y="159"/>
                      </a:moveTo>
                      <a:cubicBezTo>
                        <a:pt x="37527" y="3269"/>
                        <a:pt x="43200" y="11376"/>
                        <a:pt x="43200" y="20452"/>
                      </a:cubicBezTo>
                      <a:cubicBezTo>
                        <a:pt x="43200" y="32381"/>
                        <a:pt x="33529" y="42052"/>
                        <a:pt x="21600" y="42052"/>
                      </a:cubicBezTo>
                      <a:cubicBezTo>
                        <a:pt x="9670" y="42052"/>
                        <a:pt x="0" y="32381"/>
                        <a:pt x="0" y="20452"/>
                      </a:cubicBezTo>
                      <a:cubicBezTo>
                        <a:pt x="-1" y="11200"/>
                        <a:pt x="5892" y="2975"/>
                        <a:pt x="14651" y="-1"/>
                      </a:cubicBezTo>
                    </a:path>
                    <a:path w="43200" h="42052" stroke="0" extrusionOk="0">
                      <a:moveTo>
                        <a:pt x="29001" y="159"/>
                      </a:moveTo>
                      <a:cubicBezTo>
                        <a:pt x="37527" y="3269"/>
                        <a:pt x="43200" y="11376"/>
                        <a:pt x="43200" y="20452"/>
                      </a:cubicBezTo>
                      <a:cubicBezTo>
                        <a:pt x="43200" y="32381"/>
                        <a:pt x="33529" y="42052"/>
                        <a:pt x="21600" y="42052"/>
                      </a:cubicBezTo>
                      <a:cubicBezTo>
                        <a:pt x="9670" y="42052"/>
                        <a:pt x="0" y="32381"/>
                        <a:pt x="0" y="20452"/>
                      </a:cubicBezTo>
                      <a:cubicBezTo>
                        <a:pt x="-1" y="11200"/>
                        <a:pt x="5892" y="2975"/>
                        <a:pt x="14651" y="-1"/>
                      </a:cubicBezTo>
                      <a:lnTo>
                        <a:pt x="21600" y="20452"/>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64" name="Arc 30">
                  <a:extLst>
                    <a:ext uri="{FF2B5EF4-FFF2-40B4-BE49-F238E27FC236}">
                      <a16:creationId xmlns:a16="http://schemas.microsoft.com/office/drawing/2014/main" id="{B253679D-D761-4D27-A05A-0E694DFFCF46}"/>
                    </a:ext>
                  </a:extLst>
                </p:cNvPr>
                <p:cNvSpPr>
                  <a:spLocks/>
                </p:cNvSpPr>
                <p:nvPr/>
              </p:nvSpPr>
              <p:spPr bwMode="auto">
                <a:xfrm flipH="1" flipV="1">
                  <a:off x="2066" y="3123"/>
                  <a:ext cx="94" cy="166"/>
                </a:xfrm>
                <a:custGeom>
                  <a:avLst/>
                  <a:gdLst>
                    <a:gd name="T0" fmla="*/ 0 w 43124"/>
                    <a:gd name="T1" fmla="*/ 0 h 39807"/>
                    <a:gd name="T2" fmla="*/ 0 w 43124"/>
                    <a:gd name="T3" fmla="*/ 0 h 39807"/>
                    <a:gd name="T4" fmla="*/ 0 w 43124"/>
                    <a:gd name="T5" fmla="*/ 0 h 39807"/>
                    <a:gd name="T6" fmla="*/ 0 60000 65536"/>
                    <a:gd name="T7" fmla="*/ 0 60000 65536"/>
                    <a:gd name="T8" fmla="*/ 0 60000 65536"/>
                    <a:gd name="T9" fmla="*/ 0 w 43124"/>
                    <a:gd name="T10" fmla="*/ 0 h 39807"/>
                    <a:gd name="T11" fmla="*/ 43124 w 43124"/>
                    <a:gd name="T12" fmla="*/ 39807 h 39807"/>
                  </a:gdLst>
                  <a:ahLst/>
                  <a:cxnLst>
                    <a:cxn ang="T6">
                      <a:pos x="T0" y="T1"/>
                    </a:cxn>
                    <a:cxn ang="T7">
                      <a:pos x="T2" y="T3"/>
                    </a:cxn>
                    <a:cxn ang="T8">
                      <a:pos x="T4" y="T5"/>
                    </a:cxn>
                  </a:cxnLst>
                  <a:rect l="T9" t="T10" r="T11" b="T12"/>
                  <a:pathLst>
                    <a:path w="43124" h="39807" fill="none" extrusionOk="0">
                      <a:moveTo>
                        <a:pt x="33145" y="-1"/>
                      </a:moveTo>
                      <a:cubicBezTo>
                        <a:pt x="39361" y="3967"/>
                        <a:pt x="43124" y="10832"/>
                        <a:pt x="43124" y="18207"/>
                      </a:cubicBezTo>
                      <a:cubicBezTo>
                        <a:pt x="43124" y="30136"/>
                        <a:pt x="33453" y="39807"/>
                        <a:pt x="21524" y="39807"/>
                      </a:cubicBezTo>
                      <a:cubicBezTo>
                        <a:pt x="10297" y="39807"/>
                        <a:pt x="943" y="31207"/>
                        <a:pt x="0" y="20020"/>
                      </a:cubicBezTo>
                    </a:path>
                    <a:path w="43124" h="39807" stroke="0" extrusionOk="0">
                      <a:moveTo>
                        <a:pt x="33145" y="-1"/>
                      </a:moveTo>
                      <a:cubicBezTo>
                        <a:pt x="39361" y="3967"/>
                        <a:pt x="43124" y="10832"/>
                        <a:pt x="43124" y="18207"/>
                      </a:cubicBezTo>
                      <a:cubicBezTo>
                        <a:pt x="43124" y="30136"/>
                        <a:pt x="33453" y="39807"/>
                        <a:pt x="21524" y="39807"/>
                      </a:cubicBezTo>
                      <a:cubicBezTo>
                        <a:pt x="10297" y="39807"/>
                        <a:pt x="943" y="31207"/>
                        <a:pt x="0" y="20020"/>
                      </a:cubicBezTo>
                      <a:lnTo>
                        <a:pt x="21524" y="18207"/>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65" name="Line 31">
                  <a:extLst>
                    <a:ext uri="{FF2B5EF4-FFF2-40B4-BE49-F238E27FC236}">
                      <a16:creationId xmlns:a16="http://schemas.microsoft.com/office/drawing/2014/main" id="{D7B16AD6-6A20-5CE0-91EA-B4819B2B0269}"/>
                    </a:ext>
                  </a:extLst>
                </p:cNvPr>
                <p:cNvSpPr>
                  <a:spLocks noChangeShapeType="1"/>
                </p:cNvSpPr>
                <p:nvPr/>
              </p:nvSpPr>
              <p:spPr bwMode="auto">
                <a:xfrm>
                  <a:off x="1955" y="3201"/>
                  <a:ext cx="0" cy="153"/>
                </a:xfrm>
                <a:prstGeom prst="line">
                  <a:avLst/>
                </a:prstGeom>
                <a:noFill/>
                <a:ln w="63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6" name="Line 32">
                  <a:extLst>
                    <a:ext uri="{FF2B5EF4-FFF2-40B4-BE49-F238E27FC236}">
                      <a16:creationId xmlns:a16="http://schemas.microsoft.com/office/drawing/2014/main" id="{D25E815D-B933-A5A3-0FD9-AE800B2DCEE8}"/>
                    </a:ext>
                  </a:extLst>
                </p:cNvPr>
                <p:cNvSpPr>
                  <a:spLocks noChangeShapeType="1"/>
                </p:cNvSpPr>
                <p:nvPr/>
              </p:nvSpPr>
              <p:spPr bwMode="auto">
                <a:xfrm>
                  <a:off x="2162" y="3207"/>
                  <a:ext cx="0" cy="153"/>
                </a:xfrm>
                <a:prstGeom prst="line">
                  <a:avLst/>
                </a:prstGeom>
                <a:noFill/>
                <a:ln w="63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217" name="Group 33">
              <a:extLst>
                <a:ext uri="{FF2B5EF4-FFF2-40B4-BE49-F238E27FC236}">
                  <a16:creationId xmlns:a16="http://schemas.microsoft.com/office/drawing/2014/main" id="{C79A6D92-1DDA-8D94-1E78-1D1DA83FC378}"/>
                </a:ext>
              </a:extLst>
            </p:cNvPr>
            <p:cNvGrpSpPr>
              <a:grpSpLocks/>
            </p:cNvGrpSpPr>
            <p:nvPr/>
          </p:nvGrpSpPr>
          <p:grpSpPr bwMode="auto">
            <a:xfrm>
              <a:off x="500" y="1483"/>
              <a:ext cx="150" cy="234"/>
              <a:chOff x="627" y="1310"/>
              <a:chExt cx="150" cy="234"/>
            </a:xfrm>
          </p:grpSpPr>
          <p:sp>
            <p:nvSpPr>
              <p:cNvPr id="243" name="AutoShape 34">
                <a:extLst>
                  <a:ext uri="{FF2B5EF4-FFF2-40B4-BE49-F238E27FC236}">
                    <a16:creationId xmlns:a16="http://schemas.microsoft.com/office/drawing/2014/main" id="{1E609E44-1911-44B0-B984-F062ECFC847D}"/>
                  </a:ext>
                </a:extLst>
              </p:cNvPr>
              <p:cNvSpPr>
                <a:spLocks noChangeArrowheads="1"/>
              </p:cNvSpPr>
              <p:nvPr/>
            </p:nvSpPr>
            <p:spPr bwMode="auto">
              <a:xfrm>
                <a:off x="678" y="1468"/>
                <a:ext cx="47" cy="70"/>
              </a:xfrm>
              <a:prstGeom prst="roundRect">
                <a:avLst>
                  <a:gd name="adj" fmla="val 31917"/>
                </a:avLst>
              </a:prstGeom>
              <a:solidFill>
                <a:srgbClr val="C0C0C0"/>
              </a:solidFill>
              <a:ln w="9525">
                <a:solidFill>
                  <a:sysClr val="window" lastClr="FFFFFF"/>
                </a:solidFill>
                <a:round/>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44" name="Arc 35">
                <a:extLst>
                  <a:ext uri="{FF2B5EF4-FFF2-40B4-BE49-F238E27FC236}">
                    <a16:creationId xmlns:a16="http://schemas.microsoft.com/office/drawing/2014/main" id="{309B2E89-C6C5-FC46-375D-EDC3428945CE}"/>
                  </a:ext>
                </a:extLst>
              </p:cNvPr>
              <p:cNvSpPr>
                <a:spLocks/>
              </p:cNvSpPr>
              <p:nvPr/>
            </p:nvSpPr>
            <p:spPr bwMode="auto">
              <a:xfrm>
                <a:off x="627" y="1310"/>
                <a:ext cx="150" cy="161"/>
              </a:xfrm>
              <a:custGeom>
                <a:avLst/>
                <a:gdLst>
                  <a:gd name="T0" fmla="*/ 0 w 43200"/>
                  <a:gd name="T1" fmla="*/ 0 h 42189"/>
                  <a:gd name="T2" fmla="*/ 0 w 43200"/>
                  <a:gd name="T3" fmla="*/ 0 h 42189"/>
                  <a:gd name="T4" fmla="*/ 0 w 43200"/>
                  <a:gd name="T5" fmla="*/ 0 h 42189"/>
                  <a:gd name="T6" fmla="*/ 0 60000 65536"/>
                  <a:gd name="T7" fmla="*/ 0 60000 65536"/>
                  <a:gd name="T8" fmla="*/ 0 60000 65536"/>
                  <a:gd name="T9" fmla="*/ 0 w 43200"/>
                  <a:gd name="T10" fmla="*/ 0 h 42189"/>
                  <a:gd name="T11" fmla="*/ 43200 w 43200"/>
                  <a:gd name="T12" fmla="*/ 42189 h 42189"/>
                </a:gdLst>
                <a:ahLst/>
                <a:cxnLst>
                  <a:cxn ang="T6">
                    <a:pos x="T0" y="T1"/>
                  </a:cxn>
                  <a:cxn ang="T7">
                    <a:pos x="T2" y="T3"/>
                  </a:cxn>
                  <a:cxn ang="T8">
                    <a:pos x="T4" y="T5"/>
                  </a:cxn>
                </a:cxnLst>
                <a:rect l="T9" t="T10" r="T11" b="T12"/>
                <a:pathLst>
                  <a:path w="43200" h="42189" fill="none" extrusionOk="0">
                    <a:moveTo>
                      <a:pt x="14725" y="42077"/>
                    </a:moveTo>
                    <a:cubicBezTo>
                      <a:pt x="5928" y="39123"/>
                      <a:pt x="0" y="30880"/>
                      <a:pt x="0" y="21600"/>
                    </a:cubicBezTo>
                    <a:cubicBezTo>
                      <a:pt x="0" y="9670"/>
                      <a:pt x="9670" y="0"/>
                      <a:pt x="21600" y="0"/>
                    </a:cubicBezTo>
                    <a:cubicBezTo>
                      <a:pt x="33529" y="0"/>
                      <a:pt x="43200" y="9670"/>
                      <a:pt x="43200" y="21600"/>
                    </a:cubicBezTo>
                    <a:cubicBezTo>
                      <a:pt x="43200" y="31013"/>
                      <a:pt x="37103" y="39342"/>
                      <a:pt x="28130" y="42188"/>
                    </a:cubicBezTo>
                  </a:path>
                  <a:path w="43200" h="42189" stroke="0" extrusionOk="0">
                    <a:moveTo>
                      <a:pt x="14725" y="42077"/>
                    </a:moveTo>
                    <a:cubicBezTo>
                      <a:pt x="5928" y="39123"/>
                      <a:pt x="0" y="30880"/>
                      <a:pt x="0" y="21600"/>
                    </a:cubicBezTo>
                    <a:cubicBezTo>
                      <a:pt x="0" y="9670"/>
                      <a:pt x="9670" y="0"/>
                      <a:pt x="21600" y="0"/>
                    </a:cubicBezTo>
                    <a:cubicBezTo>
                      <a:pt x="33529" y="0"/>
                      <a:pt x="43200" y="9670"/>
                      <a:pt x="43200" y="21600"/>
                    </a:cubicBezTo>
                    <a:cubicBezTo>
                      <a:pt x="43200" y="31013"/>
                      <a:pt x="37103" y="39342"/>
                      <a:pt x="28130" y="42188"/>
                    </a:cubicBezTo>
                    <a:lnTo>
                      <a:pt x="21600" y="21600"/>
                    </a:lnTo>
                    <a:close/>
                  </a:path>
                </a:pathLst>
              </a:custGeom>
              <a:solidFill>
                <a:srgbClr val="FFFF00"/>
              </a:solidFill>
              <a:ln w="9525">
                <a:solidFill>
                  <a:sysClr val="window" lastClr="FFFFFF"/>
                </a:solidFill>
                <a:round/>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45" name="Line 36">
                <a:extLst>
                  <a:ext uri="{FF2B5EF4-FFF2-40B4-BE49-F238E27FC236}">
                    <a16:creationId xmlns:a16="http://schemas.microsoft.com/office/drawing/2014/main" id="{9CB648AC-022D-52C8-E37E-F00216DE974E}"/>
                  </a:ext>
                </a:extLst>
              </p:cNvPr>
              <p:cNvSpPr>
                <a:spLocks noChangeShapeType="1"/>
              </p:cNvSpPr>
              <p:nvPr/>
            </p:nvSpPr>
            <p:spPr bwMode="auto">
              <a:xfrm flipH="1">
                <a:off x="678" y="1490"/>
                <a:ext cx="42" cy="1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6" name="Line 37">
                <a:extLst>
                  <a:ext uri="{FF2B5EF4-FFF2-40B4-BE49-F238E27FC236}">
                    <a16:creationId xmlns:a16="http://schemas.microsoft.com/office/drawing/2014/main" id="{9B2123F2-B735-E4E0-8AA7-A28C23F96A1E}"/>
                  </a:ext>
                </a:extLst>
              </p:cNvPr>
              <p:cNvSpPr>
                <a:spLocks noChangeShapeType="1"/>
              </p:cNvSpPr>
              <p:nvPr/>
            </p:nvSpPr>
            <p:spPr bwMode="auto">
              <a:xfrm flipH="1">
                <a:off x="678" y="1502"/>
                <a:ext cx="42" cy="1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7" name="Line 38">
                <a:extLst>
                  <a:ext uri="{FF2B5EF4-FFF2-40B4-BE49-F238E27FC236}">
                    <a16:creationId xmlns:a16="http://schemas.microsoft.com/office/drawing/2014/main" id="{DA5D3E5D-170C-D6E9-09C6-21656776CA29}"/>
                  </a:ext>
                </a:extLst>
              </p:cNvPr>
              <p:cNvSpPr>
                <a:spLocks noChangeShapeType="1"/>
              </p:cNvSpPr>
              <p:nvPr/>
            </p:nvSpPr>
            <p:spPr bwMode="auto">
              <a:xfrm flipH="1">
                <a:off x="678" y="1514"/>
                <a:ext cx="42" cy="1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8" name="Group 39">
                <a:extLst>
                  <a:ext uri="{FF2B5EF4-FFF2-40B4-BE49-F238E27FC236}">
                    <a16:creationId xmlns:a16="http://schemas.microsoft.com/office/drawing/2014/main" id="{C903F692-7251-6D56-0A8D-4D0707C1D478}"/>
                  </a:ext>
                </a:extLst>
              </p:cNvPr>
              <p:cNvGrpSpPr>
                <a:grpSpLocks/>
              </p:cNvGrpSpPr>
              <p:nvPr/>
            </p:nvGrpSpPr>
            <p:grpSpPr bwMode="auto">
              <a:xfrm>
                <a:off x="644" y="1373"/>
                <a:ext cx="44" cy="96"/>
                <a:chOff x="1955" y="3112"/>
                <a:chExt cx="207" cy="248"/>
              </a:xfrm>
            </p:grpSpPr>
            <p:sp>
              <p:nvSpPr>
                <p:cNvPr id="250" name="Arc 40">
                  <a:extLst>
                    <a:ext uri="{FF2B5EF4-FFF2-40B4-BE49-F238E27FC236}">
                      <a16:creationId xmlns:a16="http://schemas.microsoft.com/office/drawing/2014/main" id="{4456EA01-F967-CBBF-3E69-B1CF2DCD4216}"/>
                    </a:ext>
                  </a:extLst>
                </p:cNvPr>
                <p:cNvSpPr>
                  <a:spLocks/>
                </p:cNvSpPr>
                <p:nvPr/>
              </p:nvSpPr>
              <p:spPr bwMode="auto">
                <a:xfrm flipV="1">
                  <a:off x="1955" y="3112"/>
                  <a:ext cx="94" cy="175"/>
                </a:xfrm>
                <a:custGeom>
                  <a:avLst/>
                  <a:gdLst>
                    <a:gd name="T0" fmla="*/ 0 w 43168"/>
                    <a:gd name="T1" fmla="*/ 0 h 41892"/>
                    <a:gd name="T2" fmla="*/ 0 w 43168"/>
                    <a:gd name="T3" fmla="*/ 0 h 41892"/>
                    <a:gd name="T4" fmla="*/ 0 w 43168"/>
                    <a:gd name="T5" fmla="*/ 0 h 41892"/>
                    <a:gd name="T6" fmla="*/ 0 60000 65536"/>
                    <a:gd name="T7" fmla="*/ 0 60000 65536"/>
                    <a:gd name="T8" fmla="*/ 0 60000 65536"/>
                    <a:gd name="T9" fmla="*/ 0 w 43168"/>
                    <a:gd name="T10" fmla="*/ 0 h 41892"/>
                    <a:gd name="T11" fmla="*/ 43168 w 43168"/>
                    <a:gd name="T12" fmla="*/ 41892 h 41892"/>
                  </a:gdLst>
                  <a:ahLst/>
                  <a:cxnLst>
                    <a:cxn ang="T6">
                      <a:pos x="T0" y="T1"/>
                    </a:cxn>
                    <a:cxn ang="T7">
                      <a:pos x="T2" y="T3"/>
                    </a:cxn>
                    <a:cxn ang="T8">
                      <a:pos x="T4" y="T5"/>
                    </a:cxn>
                  </a:cxnLst>
                  <a:rect l="T9" t="T10" r="T11" b="T12"/>
                  <a:pathLst>
                    <a:path w="43168" h="41892" fill="none" extrusionOk="0">
                      <a:moveTo>
                        <a:pt x="28969" y="-1"/>
                      </a:moveTo>
                      <a:cubicBezTo>
                        <a:pt x="37495" y="3109"/>
                        <a:pt x="43168" y="11216"/>
                        <a:pt x="43168" y="20292"/>
                      </a:cubicBezTo>
                      <a:cubicBezTo>
                        <a:pt x="43168" y="32221"/>
                        <a:pt x="33497" y="41892"/>
                        <a:pt x="21568" y="41892"/>
                      </a:cubicBezTo>
                      <a:cubicBezTo>
                        <a:pt x="10095" y="41892"/>
                        <a:pt x="624" y="32922"/>
                        <a:pt x="-1" y="21467"/>
                      </a:cubicBezTo>
                    </a:path>
                    <a:path w="43168" h="41892" stroke="0" extrusionOk="0">
                      <a:moveTo>
                        <a:pt x="28969" y="-1"/>
                      </a:moveTo>
                      <a:cubicBezTo>
                        <a:pt x="37495" y="3109"/>
                        <a:pt x="43168" y="11216"/>
                        <a:pt x="43168" y="20292"/>
                      </a:cubicBezTo>
                      <a:cubicBezTo>
                        <a:pt x="43168" y="32221"/>
                        <a:pt x="33497" y="41892"/>
                        <a:pt x="21568" y="41892"/>
                      </a:cubicBezTo>
                      <a:cubicBezTo>
                        <a:pt x="10095" y="41892"/>
                        <a:pt x="624" y="32922"/>
                        <a:pt x="-1" y="21467"/>
                      </a:cubicBezTo>
                      <a:lnTo>
                        <a:pt x="21568" y="20292"/>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1" name="Arc 41">
                  <a:extLst>
                    <a:ext uri="{FF2B5EF4-FFF2-40B4-BE49-F238E27FC236}">
                      <a16:creationId xmlns:a16="http://schemas.microsoft.com/office/drawing/2014/main" id="{B851E280-E30A-D261-FD35-6416DCD1B66D}"/>
                    </a:ext>
                  </a:extLst>
                </p:cNvPr>
                <p:cNvSpPr>
                  <a:spLocks/>
                </p:cNvSpPr>
                <p:nvPr/>
              </p:nvSpPr>
              <p:spPr bwMode="auto">
                <a:xfrm flipH="1" flipV="1">
                  <a:off x="1995" y="3117"/>
                  <a:ext cx="94" cy="174"/>
                </a:xfrm>
                <a:custGeom>
                  <a:avLst/>
                  <a:gdLst>
                    <a:gd name="T0" fmla="*/ 0 w 43200"/>
                    <a:gd name="T1" fmla="*/ 0 h 41766"/>
                    <a:gd name="T2" fmla="*/ 0 w 43200"/>
                    <a:gd name="T3" fmla="*/ 0 h 41766"/>
                    <a:gd name="T4" fmla="*/ 0 w 43200"/>
                    <a:gd name="T5" fmla="*/ 0 h 41766"/>
                    <a:gd name="T6" fmla="*/ 0 60000 65536"/>
                    <a:gd name="T7" fmla="*/ 0 60000 65536"/>
                    <a:gd name="T8" fmla="*/ 0 60000 65536"/>
                    <a:gd name="T9" fmla="*/ 0 w 43200"/>
                    <a:gd name="T10" fmla="*/ 0 h 41766"/>
                    <a:gd name="T11" fmla="*/ 43200 w 43200"/>
                    <a:gd name="T12" fmla="*/ 41766 h 41766"/>
                  </a:gdLst>
                  <a:ahLst/>
                  <a:cxnLst>
                    <a:cxn ang="T6">
                      <a:pos x="T0" y="T1"/>
                    </a:cxn>
                    <a:cxn ang="T7">
                      <a:pos x="T2" y="T3"/>
                    </a:cxn>
                    <a:cxn ang="T8">
                      <a:pos x="T4" y="T5"/>
                    </a:cxn>
                  </a:cxnLst>
                  <a:rect l="T9" t="T10" r="T11" b="T12"/>
                  <a:pathLst>
                    <a:path w="43200" h="41766" fill="none" extrusionOk="0">
                      <a:moveTo>
                        <a:pt x="33221" y="1958"/>
                      </a:moveTo>
                      <a:cubicBezTo>
                        <a:pt x="39437" y="5926"/>
                        <a:pt x="43200" y="12791"/>
                        <a:pt x="43200" y="20166"/>
                      </a:cubicBezTo>
                      <a:cubicBezTo>
                        <a:pt x="43200" y="32095"/>
                        <a:pt x="33529" y="41766"/>
                        <a:pt x="21600" y="41766"/>
                      </a:cubicBezTo>
                      <a:cubicBezTo>
                        <a:pt x="9670" y="41766"/>
                        <a:pt x="0" y="32095"/>
                        <a:pt x="0" y="20166"/>
                      </a:cubicBezTo>
                      <a:cubicBezTo>
                        <a:pt x="-1" y="11222"/>
                        <a:pt x="5511" y="3203"/>
                        <a:pt x="13861" y="-1"/>
                      </a:cubicBezTo>
                    </a:path>
                    <a:path w="43200" h="41766" stroke="0" extrusionOk="0">
                      <a:moveTo>
                        <a:pt x="33221" y="1958"/>
                      </a:moveTo>
                      <a:cubicBezTo>
                        <a:pt x="39437" y="5926"/>
                        <a:pt x="43200" y="12791"/>
                        <a:pt x="43200" y="20166"/>
                      </a:cubicBezTo>
                      <a:cubicBezTo>
                        <a:pt x="43200" y="32095"/>
                        <a:pt x="33529" y="41766"/>
                        <a:pt x="21600" y="41766"/>
                      </a:cubicBezTo>
                      <a:cubicBezTo>
                        <a:pt x="9670" y="41766"/>
                        <a:pt x="0" y="32095"/>
                        <a:pt x="0" y="20166"/>
                      </a:cubicBezTo>
                      <a:cubicBezTo>
                        <a:pt x="-1" y="11222"/>
                        <a:pt x="5511" y="3203"/>
                        <a:pt x="13861" y="-1"/>
                      </a:cubicBezTo>
                      <a:lnTo>
                        <a:pt x="21600" y="20166"/>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2" name="Arc 42">
                  <a:extLst>
                    <a:ext uri="{FF2B5EF4-FFF2-40B4-BE49-F238E27FC236}">
                      <a16:creationId xmlns:a16="http://schemas.microsoft.com/office/drawing/2014/main" id="{FB54A8CE-608B-E239-5DFE-DD6F6C8A573E}"/>
                    </a:ext>
                  </a:extLst>
                </p:cNvPr>
                <p:cNvSpPr>
                  <a:spLocks/>
                </p:cNvSpPr>
                <p:nvPr/>
              </p:nvSpPr>
              <p:spPr bwMode="auto">
                <a:xfrm flipV="1">
                  <a:off x="2028" y="3116"/>
                  <a:ext cx="94" cy="176"/>
                </a:xfrm>
                <a:custGeom>
                  <a:avLst/>
                  <a:gdLst>
                    <a:gd name="T0" fmla="*/ 0 w 43200"/>
                    <a:gd name="T1" fmla="*/ 0 h 42052"/>
                    <a:gd name="T2" fmla="*/ 0 w 43200"/>
                    <a:gd name="T3" fmla="*/ 0 h 42052"/>
                    <a:gd name="T4" fmla="*/ 0 w 43200"/>
                    <a:gd name="T5" fmla="*/ 0 h 42052"/>
                    <a:gd name="T6" fmla="*/ 0 60000 65536"/>
                    <a:gd name="T7" fmla="*/ 0 60000 65536"/>
                    <a:gd name="T8" fmla="*/ 0 60000 65536"/>
                    <a:gd name="T9" fmla="*/ 0 w 43200"/>
                    <a:gd name="T10" fmla="*/ 0 h 42052"/>
                    <a:gd name="T11" fmla="*/ 43200 w 43200"/>
                    <a:gd name="T12" fmla="*/ 42052 h 42052"/>
                  </a:gdLst>
                  <a:ahLst/>
                  <a:cxnLst>
                    <a:cxn ang="T6">
                      <a:pos x="T0" y="T1"/>
                    </a:cxn>
                    <a:cxn ang="T7">
                      <a:pos x="T2" y="T3"/>
                    </a:cxn>
                    <a:cxn ang="T8">
                      <a:pos x="T4" y="T5"/>
                    </a:cxn>
                  </a:cxnLst>
                  <a:rect l="T9" t="T10" r="T11" b="T12"/>
                  <a:pathLst>
                    <a:path w="43200" h="42052" fill="none" extrusionOk="0">
                      <a:moveTo>
                        <a:pt x="29001" y="159"/>
                      </a:moveTo>
                      <a:cubicBezTo>
                        <a:pt x="37527" y="3269"/>
                        <a:pt x="43200" y="11376"/>
                        <a:pt x="43200" y="20452"/>
                      </a:cubicBezTo>
                      <a:cubicBezTo>
                        <a:pt x="43200" y="32381"/>
                        <a:pt x="33529" y="42052"/>
                        <a:pt x="21600" y="42052"/>
                      </a:cubicBezTo>
                      <a:cubicBezTo>
                        <a:pt x="9670" y="42052"/>
                        <a:pt x="0" y="32381"/>
                        <a:pt x="0" y="20452"/>
                      </a:cubicBezTo>
                      <a:cubicBezTo>
                        <a:pt x="-1" y="11200"/>
                        <a:pt x="5892" y="2975"/>
                        <a:pt x="14651" y="-1"/>
                      </a:cubicBezTo>
                    </a:path>
                    <a:path w="43200" h="42052" stroke="0" extrusionOk="0">
                      <a:moveTo>
                        <a:pt x="29001" y="159"/>
                      </a:moveTo>
                      <a:cubicBezTo>
                        <a:pt x="37527" y="3269"/>
                        <a:pt x="43200" y="11376"/>
                        <a:pt x="43200" y="20452"/>
                      </a:cubicBezTo>
                      <a:cubicBezTo>
                        <a:pt x="43200" y="32381"/>
                        <a:pt x="33529" y="42052"/>
                        <a:pt x="21600" y="42052"/>
                      </a:cubicBezTo>
                      <a:cubicBezTo>
                        <a:pt x="9670" y="42052"/>
                        <a:pt x="0" y="32381"/>
                        <a:pt x="0" y="20452"/>
                      </a:cubicBezTo>
                      <a:cubicBezTo>
                        <a:pt x="-1" y="11200"/>
                        <a:pt x="5892" y="2975"/>
                        <a:pt x="14651" y="-1"/>
                      </a:cubicBezTo>
                      <a:lnTo>
                        <a:pt x="21600" y="20452"/>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3" name="Arc 43">
                  <a:extLst>
                    <a:ext uri="{FF2B5EF4-FFF2-40B4-BE49-F238E27FC236}">
                      <a16:creationId xmlns:a16="http://schemas.microsoft.com/office/drawing/2014/main" id="{A656BE4D-F446-0F3A-ABF2-438E76C9F68C}"/>
                    </a:ext>
                  </a:extLst>
                </p:cNvPr>
                <p:cNvSpPr>
                  <a:spLocks/>
                </p:cNvSpPr>
                <p:nvPr/>
              </p:nvSpPr>
              <p:spPr bwMode="auto">
                <a:xfrm flipH="1" flipV="1">
                  <a:off x="2066" y="3123"/>
                  <a:ext cx="94" cy="166"/>
                </a:xfrm>
                <a:custGeom>
                  <a:avLst/>
                  <a:gdLst>
                    <a:gd name="T0" fmla="*/ 0 w 43124"/>
                    <a:gd name="T1" fmla="*/ 0 h 39807"/>
                    <a:gd name="T2" fmla="*/ 0 w 43124"/>
                    <a:gd name="T3" fmla="*/ 0 h 39807"/>
                    <a:gd name="T4" fmla="*/ 0 w 43124"/>
                    <a:gd name="T5" fmla="*/ 0 h 39807"/>
                    <a:gd name="T6" fmla="*/ 0 60000 65536"/>
                    <a:gd name="T7" fmla="*/ 0 60000 65536"/>
                    <a:gd name="T8" fmla="*/ 0 60000 65536"/>
                    <a:gd name="T9" fmla="*/ 0 w 43124"/>
                    <a:gd name="T10" fmla="*/ 0 h 39807"/>
                    <a:gd name="T11" fmla="*/ 43124 w 43124"/>
                    <a:gd name="T12" fmla="*/ 39807 h 39807"/>
                  </a:gdLst>
                  <a:ahLst/>
                  <a:cxnLst>
                    <a:cxn ang="T6">
                      <a:pos x="T0" y="T1"/>
                    </a:cxn>
                    <a:cxn ang="T7">
                      <a:pos x="T2" y="T3"/>
                    </a:cxn>
                    <a:cxn ang="T8">
                      <a:pos x="T4" y="T5"/>
                    </a:cxn>
                  </a:cxnLst>
                  <a:rect l="T9" t="T10" r="T11" b="T12"/>
                  <a:pathLst>
                    <a:path w="43124" h="39807" fill="none" extrusionOk="0">
                      <a:moveTo>
                        <a:pt x="33145" y="-1"/>
                      </a:moveTo>
                      <a:cubicBezTo>
                        <a:pt x="39361" y="3967"/>
                        <a:pt x="43124" y="10832"/>
                        <a:pt x="43124" y="18207"/>
                      </a:cubicBezTo>
                      <a:cubicBezTo>
                        <a:pt x="43124" y="30136"/>
                        <a:pt x="33453" y="39807"/>
                        <a:pt x="21524" y="39807"/>
                      </a:cubicBezTo>
                      <a:cubicBezTo>
                        <a:pt x="10297" y="39807"/>
                        <a:pt x="943" y="31207"/>
                        <a:pt x="0" y="20020"/>
                      </a:cubicBezTo>
                    </a:path>
                    <a:path w="43124" h="39807" stroke="0" extrusionOk="0">
                      <a:moveTo>
                        <a:pt x="33145" y="-1"/>
                      </a:moveTo>
                      <a:cubicBezTo>
                        <a:pt x="39361" y="3967"/>
                        <a:pt x="43124" y="10832"/>
                        <a:pt x="43124" y="18207"/>
                      </a:cubicBezTo>
                      <a:cubicBezTo>
                        <a:pt x="43124" y="30136"/>
                        <a:pt x="33453" y="39807"/>
                        <a:pt x="21524" y="39807"/>
                      </a:cubicBezTo>
                      <a:cubicBezTo>
                        <a:pt x="10297" y="39807"/>
                        <a:pt x="943" y="31207"/>
                        <a:pt x="0" y="20020"/>
                      </a:cubicBezTo>
                      <a:lnTo>
                        <a:pt x="21524" y="18207"/>
                      </a:lnTo>
                      <a:close/>
                    </a:path>
                  </a:pathLst>
                </a:custGeom>
                <a:noFill/>
                <a:ln w="635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54" name="Line 44">
                  <a:extLst>
                    <a:ext uri="{FF2B5EF4-FFF2-40B4-BE49-F238E27FC236}">
                      <a16:creationId xmlns:a16="http://schemas.microsoft.com/office/drawing/2014/main" id="{7B72EABC-4645-4DC3-66E2-7C218ECEF34F}"/>
                    </a:ext>
                  </a:extLst>
                </p:cNvPr>
                <p:cNvSpPr>
                  <a:spLocks noChangeShapeType="1"/>
                </p:cNvSpPr>
                <p:nvPr/>
              </p:nvSpPr>
              <p:spPr bwMode="auto">
                <a:xfrm>
                  <a:off x="1955" y="3201"/>
                  <a:ext cx="0" cy="153"/>
                </a:xfrm>
                <a:prstGeom prst="line">
                  <a:avLst/>
                </a:prstGeom>
                <a:noFill/>
                <a:ln w="63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5" name="Line 45">
                  <a:extLst>
                    <a:ext uri="{FF2B5EF4-FFF2-40B4-BE49-F238E27FC236}">
                      <a16:creationId xmlns:a16="http://schemas.microsoft.com/office/drawing/2014/main" id="{A13F3991-C629-920F-D834-7E4390BC3AA5}"/>
                    </a:ext>
                  </a:extLst>
                </p:cNvPr>
                <p:cNvSpPr>
                  <a:spLocks noChangeShapeType="1"/>
                </p:cNvSpPr>
                <p:nvPr/>
              </p:nvSpPr>
              <p:spPr bwMode="auto">
                <a:xfrm>
                  <a:off x="2162" y="3207"/>
                  <a:ext cx="0" cy="153"/>
                </a:xfrm>
                <a:prstGeom prst="line">
                  <a:avLst/>
                </a:prstGeom>
                <a:noFill/>
                <a:ln w="635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49" name="Line 46">
                <a:extLst>
                  <a:ext uri="{FF2B5EF4-FFF2-40B4-BE49-F238E27FC236}">
                    <a16:creationId xmlns:a16="http://schemas.microsoft.com/office/drawing/2014/main" id="{B8C9EB15-2D77-F982-AB33-1EC486C8BD32}"/>
                  </a:ext>
                </a:extLst>
              </p:cNvPr>
              <p:cNvSpPr>
                <a:spLocks noChangeShapeType="1"/>
              </p:cNvSpPr>
              <p:nvPr/>
            </p:nvSpPr>
            <p:spPr bwMode="auto">
              <a:xfrm>
                <a:off x="695" y="1542"/>
                <a:ext cx="11" cy="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8" name="Group 47">
              <a:extLst>
                <a:ext uri="{FF2B5EF4-FFF2-40B4-BE49-F238E27FC236}">
                  <a16:creationId xmlns:a16="http://schemas.microsoft.com/office/drawing/2014/main" id="{BE9788E4-7CDD-1D53-A5E8-E419F7D436A2}"/>
                </a:ext>
              </a:extLst>
            </p:cNvPr>
            <p:cNvGrpSpPr>
              <a:grpSpLocks/>
            </p:cNvGrpSpPr>
            <p:nvPr/>
          </p:nvGrpSpPr>
          <p:grpSpPr bwMode="auto">
            <a:xfrm>
              <a:off x="663" y="1578"/>
              <a:ext cx="230" cy="286"/>
              <a:chOff x="663" y="1578"/>
              <a:chExt cx="230" cy="286"/>
            </a:xfrm>
          </p:grpSpPr>
          <p:sp>
            <p:nvSpPr>
              <p:cNvPr id="231" name="Rectangle 48">
                <a:extLst>
                  <a:ext uri="{FF2B5EF4-FFF2-40B4-BE49-F238E27FC236}">
                    <a16:creationId xmlns:a16="http://schemas.microsoft.com/office/drawing/2014/main" id="{B5451F74-37EB-2AB0-C8FB-4A940733D758}"/>
                  </a:ext>
                </a:extLst>
              </p:cNvPr>
              <p:cNvSpPr>
                <a:spLocks noChangeArrowheads="1"/>
              </p:cNvSpPr>
              <p:nvPr/>
            </p:nvSpPr>
            <p:spPr bwMode="auto">
              <a:xfrm>
                <a:off x="663" y="1776"/>
                <a:ext cx="131" cy="48"/>
              </a:xfrm>
              <a:prstGeom prst="rect">
                <a:avLst/>
              </a:prstGeom>
              <a:solidFill>
                <a:srgbClr val="800080"/>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32" name="Arc 49">
                <a:extLst>
                  <a:ext uri="{FF2B5EF4-FFF2-40B4-BE49-F238E27FC236}">
                    <a16:creationId xmlns:a16="http://schemas.microsoft.com/office/drawing/2014/main" id="{C8E12D97-51C9-A871-8BD7-32998665A9DC}"/>
                  </a:ext>
                </a:extLst>
              </p:cNvPr>
              <p:cNvSpPr>
                <a:spLocks/>
              </p:cNvSpPr>
              <p:nvPr/>
            </p:nvSpPr>
            <p:spPr bwMode="auto">
              <a:xfrm>
                <a:off x="672" y="1578"/>
                <a:ext cx="110" cy="48"/>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 name="T9" fmla="*/ 0 w 43200"/>
                  <a:gd name="T10" fmla="*/ 0 h 22141"/>
                  <a:gd name="T11" fmla="*/ 43200 w 43200"/>
                  <a:gd name="T12" fmla="*/ 22141 h 22141"/>
                </a:gdLst>
                <a:ahLst/>
                <a:cxnLst>
                  <a:cxn ang="T6">
                    <a:pos x="T0" y="T1"/>
                  </a:cxn>
                  <a:cxn ang="T7">
                    <a:pos x="T2" y="T3"/>
                  </a:cxn>
                  <a:cxn ang="T8">
                    <a:pos x="T4" y="T5"/>
                  </a:cxn>
                </a:cxnLst>
                <a:rect l="T9" t="T10" r="T11" b="T12"/>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close/>
                  </a:path>
                </a:pathLst>
              </a:cu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33" name="Line 50">
                <a:extLst>
                  <a:ext uri="{FF2B5EF4-FFF2-40B4-BE49-F238E27FC236}">
                    <a16:creationId xmlns:a16="http://schemas.microsoft.com/office/drawing/2014/main" id="{8CB6D304-C8E2-AC5E-F527-B39B9460CBBE}"/>
                  </a:ext>
                </a:extLst>
              </p:cNvPr>
              <p:cNvSpPr>
                <a:spLocks noChangeShapeType="1"/>
              </p:cNvSpPr>
              <p:nvPr/>
            </p:nvSpPr>
            <p:spPr bwMode="auto">
              <a:xfrm>
                <a:off x="671" y="1628"/>
                <a:ext cx="0" cy="143"/>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4" name="Line 51">
                <a:extLst>
                  <a:ext uri="{FF2B5EF4-FFF2-40B4-BE49-F238E27FC236}">
                    <a16:creationId xmlns:a16="http://schemas.microsoft.com/office/drawing/2014/main" id="{EC157F40-71E7-D30E-E0F5-958950603B2A}"/>
                  </a:ext>
                </a:extLst>
              </p:cNvPr>
              <p:cNvSpPr>
                <a:spLocks noChangeShapeType="1"/>
              </p:cNvSpPr>
              <p:nvPr/>
            </p:nvSpPr>
            <p:spPr bwMode="auto">
              <a:xfrm>
                <a:off x="783" y="1627"/>
                <a:ext cx="0" cy="24"/>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5" name="Line 52">
                <a:extLst>
                  <a:ext uri="{FF2B5EF4-FFF2-40B4-BE49-F238E27FC236}">
                    <a16:creationId xmlns:a16="http://schemas.microsoft.com/office/drawing/2014/main" id="{4A690542-97C9-6C72-666F-3821E2FAD5E3}"/>
                  </a:ext>
                </a:extLst>
              </p:cNvPr>
              <p:cNvSpPr>
                <a:spLocks noChangeShapeType="1"/>
              </p:cNvSpPr>
              <p:nvPr/>
            </p:nvSpPr>
            <p:spPr bwMode="auto">
              <a:xfrm>
                <a:off x="781" y="1652"/>
                <a:ext cx="27"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6" name="Line 53">
                <a:extLst>
                  <a:ext uri="{FF2B5EF4-FFF2-40B4-BE49-F238E27FC236}">
                    <a16:creationId xmlns:a16="http://schemas.microsoft.com/office/drawing/2014/main" id="{C332C978-1713-92C5-7E3E-EB54CF80B57D}"/>
                  </a:ext>
                </a:extLst>
              </p:cNvPr>
              <p:cNvSpPr>
                <a:spLocks noChangeShapeType="1"/>
              </p:cNvSpPr>
              <p:nvPr/>
            </p:nvSpPr>
            <p:spPr bwMode="auto">
              <a:xfrm flipH="1">
                <a:off x="808" y="1651"/>
                <a:ext cx="0" cy="4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7" name="Line 54">
                <a:extLst>
                  <a:ext uri="{FF2B5EF4-FFF2-40B4-BE49-F238E27FC236}">
                    <a16:creationId xmlns:a16="http://schemas.microsoft.com/office/drawing/2014/main" id="{D891F504-3D26-11E9-1A8A-7101F7E4EF78}"/>
                  </a:ext>
                </a:extLst>
              </p:cNvPr>
              <p:cNvSpPr>
                <a:spLocks noChangeShapeType="1"/>
              </p:cNvSpPr>
              <p:nvPr/>
            </p:nvSpPr>
            <p:spPr bwMode="auto">
              <a:xfrm flipH="1">
                <a:off x="786" y="1694"/>
                <a:ext cx="24" cy="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8" name="Line 55">
                <a:extLst>
                  <a:ext uri="{FF2B5EF4-FFF2-40B4-BE49-F238E27FC236}">
                    <a16:creationId xmlns:a16="http://schemas.microsoft.com/office/drawing/2014/main" id="{54A2CA04-60B1-1936-5BF0-29AD3AE4DF4A}"/>
                  </a:ext>
                </a:extLst>
              </p:cNvPr>
              <p:cNvSpPr>
                <a:spLocks noChangeShapeType="1"/>
              </p:cNvSpPr>
              <p:nvPr/>
            </p:nvSpPr>
            <p:spPr bwMode="auto">
              <a:xfrm>
                <a:off x="783" y="1696"/>
                <a:ext cx="0" cy="76"/>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9" name="Rectangle 56">
                <a:extLst>
                  <a:ext uri="{FF2B5EF4-FFF2-40B4-BE49-F238E27FC236}">
                    <a16:creationId xmlns:a16="http://schemas.microsoft.com/office/drawing/2014/main" id="{96265D31-E505-947B-3900-A7326F720EB5}"/>
                  </a:ext>
                </a:extLst>
              </p:cNvPr>
              <p:cNvSpPr>
                <a:spLocks noChangeArrowheads="1"/>
              </p:cNvSpPr>
              <p:nvPr/>
            </p:nvSpPr>
            <p:spPr bwMode="auto">
              <a:xfrm>
                <a:off x="704" y="1627"/>
                <a:ext cx="47" cy="145"/>
              </a:xfrm>
              <a:prstGeom prst="rect">
                <a:avLst/>
              </a:prstGeom>
              <a:solidFill>
                <a:srgbClr val="1F497D"/>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40" name="Line 57">
                <a:extLst>
                  <a:ext uri="{FF2B5EF4-FFF2-40B4-BE49-F238E27FC236}">
                    <a16:creationId xmlns:a16="http://schemas.microsoft.com/office/drawing/2014/main" id="{2C1AFAAB-69A2-A721-F985-D9D518D25BDA}"/>
                  </a:ext>
                </a:extLst>
              </p:cNvPr>
              <p:cNvSpPr>
                <a:spLocks noChangeShapeType="1"/>
              </p:cNvSpPr>
              <p:nvPr/>
            </p:nvSpPr>
            <p:spPr bwMode="auto">
              <a:xfrm>
                <a:off x="702" y="1825"/>
                <a:ext cx="0" cy="39"/>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1" name="Line 58">
                <a:extLst>
                  <a:ext uri="{FF2B5EF4-FFF2-40B4-BE49-F238E27FC236}">
                    <a16:creationId xmlns:a16="http://schemas.microsoft.com/office/drawing/2014/main" id="{9C931260-C9EA-1E41-EDF5-1D52AC38DB4F}"/>
                  </a:ext>
                </a:extLst>
              </p:cNvPr>
              <p:cNvSpPr>
                <a:spLocks noChangeShapeType="1"/>
              </p:cNvSpPr>
              <p:nvPr/>
            </p:nvSpPr>
            <p:spPr bwMode="auto">
              <a:xfrm flipH="1">
                <a:off x="753" y="1826"/>
                <a:ext cx="0" cy="37"/>
              </a:xfrm>
              <a:prstGeom prst="line">
                <a:avLst/>
              </a:prstGeom>
              <a:noFill/>
              <a:ln w="19050">
                <a:solidFill>
                  <a:sysClr val="window" lastClr="FFFFFF"/>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2" name="Line 59">
                <a:extLst>
                  <a:ext uri="{FF2B5EF4-FFF2-40B4-BE49-F238E27FC236}">
                    <a16:creationId xmlns:a16="http://schemas.microsoft.com/office/drawing/2014/main" id="{246679C4-A1FB-B3F2-1D32-2121C705212A}"/>
                  </a:ext>
                </a:extLst>
              </p:cNvPr>
              <p:cNvSpPr>
                <a:spLocks noChangeShapeType="1"/>
              </p:cNvSpPr>
              <p:nvPr/>
            </p:nvSpPr>
            <p:spPr bwMode="auto">
              <a:xfrm flipV="1">
                <a:off x="749" y="1672"/>
                <a:ext cx="144" cy="1"/>
              </a:xfrm>
              <a:prstGeom prst="line">
                <a:avLst/>
              </a:prstGeom>
              <a:noFill/>
              <a:ln w="38100">
                <a:solidFill>
                  <a:srgbClr val="C0504D"/>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9" name="Group 60">
              <a:extLst>
                <a:ext uri="{FF2B5EF4-FFF2-40B4-BE49-F238E27FC236}">
                  <a16:creationId xmlns:a16="http://schemas.microsoft.com/office/drawing/2014/main" id="{9F5C334C-C9FC-2CC4-A782-A9ED324FCF0B}"/>
                </a:ext>
              </a:extLst>
            </p:cNvPr>
            <p:cNvGrpSpPr>
              <a:grpSpLocks/>
            </p:cNvGrpSpPr>
            <p:nvPr/>
          </p:nvGrpSpPr>
          <p:grpSpPr bwMode="auto">
            <a:xfrm>
              <a:off x="234" y="1413"/>
              <a:ext cx="99" cy="283"/>
              <a:chOff x="3944" y="1229"/>
              <a:chExt cx="364" cy="1267"/>
            </a:xfrm>
          </p:grpSpPr>
          <p:sp>
            <p:nvSpPr>
              <p:cNvPr id="229" name="Rectangle 61">
                <a:extLst>
                  <a:ext uri="{FF2B5EF4-FFF2-40B4-BE49-F238E27FC236}">
                    <a16:creationId xmlns:a16="http://schemas.microsoft.com/office/drawing/2014/main" id="{0087D8C0-130E-D8A0-7DF8-A4417C9B5397}"/>
                  </a:ext>
                </a:extLst>
              </p:cNvPr>
              <p:cNvSpPr>
                <a:spLocks noChangeArrowheads="1"/>
              </p:cNvSpPr>
              <p:nvPr/>
            </p:nvSpPr>
            <p:spPr bwMode="auto">
              <a:xfrm>
                <a:off x="4032" y="1860"/>
                <a:ext cx="180" cy="636"/>
              </a:xfrm>
              <a:prstGeom prst="rect">
                <a:avLst/>
              </a:prstGeom>
              <a:solidFill>
                <a:srgbClr val="1F497D"/>
              </a:solidFill>
              <a:ln w="9525">
                <a:solidFill>
                  <a:sysClr val="window" lastClr="FFFFFF"/>
                </a:solidFill>
                <a:miter lim="800000"/>
                <a:headEnd/>
                <a:tailEnd/>
              </a:ln>
            </p:spPr>
            <p:txBody>
              <a:bodyPr wrap="none" anchor="ct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30" name="Freeform 62">
                <a:extLst>
                  <a:ext uri="{FF2B5EF4-FFF2-40B4-BE49-F238E27FC236}">
                    <a16:creationId xmlns:a16="http://schemas.microsoft.com/office/drawing/2014/main" id="{2D179111-80D1-64D2-0C15-0F5F1777EB72}"/>
                  </a:ext>
                </a:extLst>
              </p:cNvPr>
              <p:cNvSpPr>
                <a:spLocks/>
              </p:cNvSpPr>
              <p:nvPr/>
            </p:nvSpPr>
            <p:spPr bwMode="auto">
              <a:xfrm>
                <a:off x="3944" y="1230"/>
                <a:ext cx="364" cy="632"/>
              </a:xfrm>
              <a:custGeom>
                <a:avLst/>
                <a:gdLst/>
                <a:ahLst/>
                <a:cxnLst>
                  <a:cxn ang="0">
                    <a:pos x="112" y="632"/>
                  </a:cxn>
                  <a:cxn ang="0">
                    <a:pos x="4" y="440"/>
                  </a:cxn>
                  <a:cxn ang="0">
                    <a:pos x="88" y="188"/>
                  </a:cxn>
                  <a:cxn ang="0">
                    <a:pos x="220" y="8"/>
                  </a:cxn>
                  <a:cxn ang="0">
                    <a:pos x="328" y="236"/>
                  </a:cxn>
                  <a:cxn ang="0">
                    <a:pos x="352" y="464"/>
                  </a:cxn>
                  <a:cxn ang="0">
                    <a:pos x="256" y="632"/>
                  </a:cxn>
                </a:cxnLst>
                <a:rect l="0" t="0" r="r" b="b"/>
                <a:pathLst>
                  <a:path w="364" h="632">
                    <a:moveTo>
                      <a:pt x="112" y="632"/>
                    </a:moveTo>
                    <a:cubicBezTo>
                      <a:pt x="94" y="600"/>
                      <a:pt x="8" y="514"/>
                      <a:pt x="4" y="440"/>
                    </a:cubicBezTo>
                    <a:cubicBezTo>
                      <a:pt x="0" y="366"/>
                      <a:pt x="52" y="260"/>
                      <a:pt x="88" y="188"/>
                    </a:cubicBezTo>
                    <a:cubicBezTo>
                      <a:pt x="124" y="116"/>
                      <a:pt x="180" y="0"/>
                      <a:pt x="220" y="8"/>
                    </a:cubicBezTo>
                    <a:cubicBezTo>
                      <a:pt x="260" y="16"/>
                      <a:pt x="306" y="160"/>
                      <a:pt x="328" y="236"/>
                    </a:cubicBezTo>
                    <a:cubicBezTo>
                      <a:pt x="350" y="312"/>
                      <a:pt x="364" y="398"/>
                      <a:pt x="352" y="464"/>
                    </a:cubicBezTo>
                    <a:cubicBezTo>
                      <a:pt x="340" y="530"/>
                      <a:pt x="276" y="597"/>
                      <a:pt x="256" y="632"/>
                    </a:cubicBezTo>
                  </a:path>
                </a:pathLst>
              </a:custGeom>
              <a:gradFill rotWithShape="0">
                <a:gsLst>
                  <a:gs pos="0">
                    <a:srgbClr val="C0504D"/>
                  </a:gs>
                  <a:gs pos="50000">
                    <a:srgbClr val="FFFF00"/>
                  </a:gs>
                  <a:gs pos="100000">
                    <a:srgbClr val="C0504D"/>
                  </a:gs>
                </a:gsLst>
                <a:lin ang="0" scaled="1"/>
              </a:gradFill>
              <a:ln w="9525" cap="flat" cmpd="sng">
                <a:solidFill>
                  <a:sysClr val="window" lastClr="FFFFFF"/>
                </a:solidFill>
                <a:prstDash val="solid"/>
                <a:round/>
                <a:headEnd/>
                <a:tailEn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a:ln>
                    <a:noFill/>
                  </a:ln>
                  <a:solidFill>
                    <a:prstClr val="white"/>
                  </a:solidFill>
                  <a:effectLst/>
                  <a:uLnTx/>
                  <a:uFillTx/>
                  <a:latin typeface="Book Antiqua"/>
                  <a:ea typeface="+mn-ea"/>
                  <a:cs typeface="Times New Roman" panose="02020603050405020304" pitchFamily="18" charset="0"/>
                </a:endParaRPr>
              </a:p>
            </p:txBody>
          </p:sp>
        </p:grpSp>
        <p:grpSp>
          <p:nvGrpSpPr>
            <p:cNvPr id="220" name="Group 63">
              <a:extLst>
                <a:ext uri="{FF2B5EF4-FFF2-40B4-BE49-F238E27FC236}">
                  <a16:creationId xmlns:a16="http://schemas.microsoft.com/office/drawing/2014/main" id="{D5222BB7-2B29-FFAA-FA44-EDFC5D55F1CD}"/>
                </a:ext>
              </a:extLst>
            </p:cNvPr>
            <p:cNvGrpSpPr>
              <a:grpSpLocks/>
            </p:cNvGrpSpPr>
            <p:nvPr/>
          </p:nvGrpSpPr>
          <p:grpSpPr bwMode="auto">
            <a:xfrm rot="-5400000">
              <a:off x="718" y="1289"/>
              <a:ext cx="102" cy="234"/>
              <a:chOff x="477" y="1242"/>
              <a:chExt cx="102" cy="234"/>
            </a:xfrm>
          </p:grpSpPr>
          <p:sp>
            <p:nvSpPr>
              <p:cNvPr id="226" name="Rectangle 64">
                <a:extLst>
                  <a:ext uri="{FF2B5EF4-FFF2-40B4-BE49-F238E27FC236}">
                    <a16:creationId xmlns:a16="http://schemas.microsoft.com/office/drawing/2014/main" id="{E3ED7BC6-5D0E-9D49-4989-31ED541DEAE1}"/>
                  </a:ext>
                </a:extLst>
              </p:cNvPr>
              <p:cNvSpPr>
                <a:spLocks noChangeArrowheads="1"/>
              </p:cNvSpPr>
              <p:nvPr/>
            </p:nvSpPr>
            <p:spPr bwMode="auto">
              <a:xfrm>
                <a:off x="498" y="1287"/>
                <a:ext cx="23" cy="132"/>
              </a:xfrm>
              <a:prstGeom prst="rect">
                <a:avLst/>
              </a:prstGeom>
              <a:solidFill>
                <a:srgbClr val="CCECFF"/>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cxnSp>
            <p:nvCxnSpPr>
              <p:cNvPr id="227" name="AutoShape 65">
                <a:extLst>
                  <a:ext uri="{FF2B5EF4-FFF2-40B4-BE49-F238E27FC236}">
                    <a16:creationId xmlns:a16="http://schemas.microsoft.com/office/drawing/2014/main" id="{7CDAAC38-F226-2464-1EA8-7BA5D4CBE2B0}"/>
                  </a:ext>
                </a:extLst>
              </p:cNvPr>
              <p:cNvCxnSpPr>
                <a:cxnSpLocks noChangeShapeType="1"/>
                <a:stCxn id="226" idx="0"/>
              </p:cNvCxnSpPr>
              <p:nvPr/>
            </p:nvCxnSpPr>
            <p:spPr bwMode="auto">
              <a:xfrm rot="-5400000">
                <a:off x="522" y="1230"/>
                <a:ext cx="45" cy="69"/>
              </a:xfrm>
              <a:prstGeom prst="curvedConnector2">
                <a:avLst/>
              </a:prstGeom>
              <a:noFill/>
              <a:ln w="9525">
                <a:solidFill>
                  <a:sysClr val="window" lastClr="FFFFFF"/>
                </a:solidFill>
                <a:round/>
                <a:headEnd/>
                <a:tailEnd/>
              </a:ln>
              <a:extLst>
                <a:ext uri="{909E8E84-426E-40DD-AFC4-6F175D3DCCD1}">
                  <a14:hiddenFill xmlns:a14="http://schemas.microsoft.com/office/drawing/2010/main">
                    <a:noFill/>
                  </a14:hiddenFill>
                </a:ext>
              </a:extLst>
            </p:spPr>
          </p:cxnSp>
          <p:cxnSp>
            <p:nvCxnSpPr>
              <p:cNvPr id="228" name="AutoShape 66">
                <a:extLst>
                  <a:ext uri="{FF2B5EF4-FFF2-40B4-BE49-F238E27FC236}">
                    <a16:creationId xmlns:a16="http://schemas.microsoft.com/office/drawing/2014/main" id="{4CB02A1A-E629-3C65-CEA7-76E45A4AF149}"/>
                  </a:ext>
                </a:extLst>
              </p:cNvPr>
              <p:cNvCxnSpPr>
                <a:cxnSpLocks noChangeShapeType="1"/>
                <a:stCxn id="226" idx="2"/>
              </p:cNvCxnSpPr>
              <p:nvPr/>
            </p:nvCxnSpPr>
            <p:spPr bwMode="auto">
              <a:xfrm rot="5400000">
                <a:off x="465" y="1431"/>
                <a:ext cx="57" cy="33"/>
              </a:xfrm>
              <a:prstGeom prst="curvedConnector3">
                <a:avLst>
                  <a:gd name="adj1" fmla="val 49125"/>
                </a:avLst>
              </a:prstGeom>
              <a:noFill/>
              <a:ln w="9525">
                <a:solidFill>
                  <a:sysClr val="window" lastClr="FFFFFF"/>
                </a:solidFill>
                <a:round/>
                <a:headEnd/>
                <a:tailEnd/>
              </a:ln>
              <a:extLst>
                <a:ext uri="{909E8E84-426E-40DD-AFC4-6F175D3DCCD1}">
                  <a14:hiddenFill xmlns:a14="http://schemas.microsoft.com/office/drawing/2010/main">
                    <a:noFill/>
                  </a14:hiddenFill>
                </a:ext>
              </a:extLst>
            </p:spPr>
          </p:cxnSp>
        </p:grpSp>
        <p:grpSp>
          <p:nvGrpSpPr>
            <p:cNvPr id="221" name="Group 67">
              <a:extLst>
                <a:ext uri="{FF2B5EF4-FFF2-40B4-BE49-F238E27FC236}">
                  <a16:creationId xmlns:a16="http://schemas.microsoft.com/office/drawing/2014/main" id="{E3318D31-B412-3F88-E276-6BAFA6F3F4D0}"/>
                </a:ext>
              </a:extLst>
            </p:cNvPr>
            <p:cNvGrpSpPr>
              <a:grpSpLocks/>
            </p:cNvGrpSpPr>
            <p:nvPr/>
          </p:nvGrpSpPr>
          <p:grpSpPr bwMode="auto">
            <a:xfrm>
              <a:off x="285" y="1763"/>
              <a:ext cx="314" cy="49"/>
              <a:chOff x="290" y="1658"/>
              <a:chExt cx="314" cy="49"/>
            </a:xfrm>
          </p:grpSpPr>
          <p:sp>
            <p:nvSpPr>
              <p:cNvPr id="223" name="Line 68">
                <a:extLst>
                  <a:ext uri="{FF2B5EF4-FFF2-40B4-BE49-F238E27FC236}">
                    <a16:creationId xmlns:a16="http://schemas.microsoft.com/office/drawing/2014/main" id="{73697304-481D-8084-07F5-A28D6942A0F1}"/>
                  </a:ext>
                </a:extLst>
              </p:cNvPr>
              <p:cNvSpPr>
                <a:spLocks noChangeShapeType="1"/>
              </p:cNvSpPr>
              <p:nvPr/>
            </p:nvSpPr>
            <p:spPr bwMode="auto">
              <a:xfrm>
                <a:off x="487" y="1683"/>
                <a:ext cx="11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4" name="AutoShape 69">
                <a:extLst>
                  <a:ext uri="{FF2B5EF4-FFF2-40B4-BE49-F238E27FC236}">
                    <a16:creationId xmlns:a16="http://schemas.microsoft.com/office/drawing/2014/main" id="{B331B6AB-D196-3F21-D39F-002C66199E95}"/>
                  </a:ext>
                </a:extLst>
              </p:cNvPr>
              <p:cNvSpPr>
                <a:spLocks noChangeArrowheads="1"/>
              </p:cNvSpPr>
              <p:nvPr/>
            </p:nvSpPr>
            <p:spPr bwMode="auto">
              <a:xfrm>
                <a:off x="290" y="1658"/>
                <a:ext cx="198" cy="49"/>
              </a:xfrm>
              <a:prstGeom prst="roundRect">
                <a:avLst>
                  <a:gd name="adj" fmla="val 16667"/>
                </a:avLst>
              </a:prstGeom>
              <a:solidFill>
                <a:srgbClr val="FFFFFF"/>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25" name="Line 70">
                <a:extLst>
                  <a:ext uri="{FF2B5EF4-FFF2-40B4-BE49-F238E27FC236}">
                    <a16:creationId xmlns:a16="http://schemas.microsoft.com/office/drawing/2014/main" id="{81C6889C-D07F-80B8-C0E4-8640D4CB879D}"/>
                  </a:ext>
                </a:extLst>
              </p:cNvPr>
              <p:cNvSpPr>
                <a:spLocks noChangeShapeType="1"/>
              </p:cNvSpPr>
              <p:nvPr/>
            </p:nvSpPr>
            <p:spPr bwMode="auto">
              <a:xfrm>
                <a:off x="308" y="1682"/>
                <a:ext cx="160" cy="0"/>
              </a:xfrm>
              <a:prstGeom prst="line">
                <a:avLst/>
              </a:prstGeom>
              <a:noFill/>
              <a:ln w="381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22" name="Rectangle 71">
              <a:extLst>
                <a:ext uri="{FF2B5EF4-FFF2-40B4-BE49-F238E27FC236}">
                  <a16:creationId xmlns:a16="http://schemas.microsoft.com/office/drawing/2014/main" id="{69BFF3CF-D64A-139B-1AEB-0C21CFA0B8D2}"/>
                </a:ext>
              </a:extLst>
            </p:cNvPr>
            <p:cNvSpPr>
              <a:spLocks noChangeArrowheads="1"/>
            </p:cNvSpPr>
            <p:nvPr/>
          </p:nvSpPr>
          <p:spPr bwMode="auto">
            <a:xfrm>
              <a:off x="143" y="1313"/>
              <a:ext cx="801" cy="579"/>
            </a:xfrm>
            <a:prstGeom prst="rect">
              <a:avLst/>
            </a:prstGeom>
            <a:solidFill>
              <a:srgbClr val="FFFF00">
                <a:alpha val="50195"/>
              </a:srgbClr>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nvGrpSpPr>
          <p:cNvPr id="267" name="Group 2">
            <a:extLst>
              <a:ext uri="{FF2B5EF4-FFF2-40B4-BE49-F238E27FC236}">
                <a16:creationId xmlns:a16="http://schemas.microsoft.com/office/drawing/2014/main" id="{998B425A-A285-8505-CD41-C481A58CAD6E}"/>
              </a:ext>
            </a:extLst>
          </p:cNvPr>
          <p:cNvGrpSpPr>
            <a:grpSpLocks/>
          </p:cNvGrpSpPr>
          <p:nvPr/>
        </p:nvGrpSpPr>
        <p:grpSpPr bwMode="auto">
          <a:xfrm>
            <a:off x="3271574" y="5143757"/>
            <a:ext cx="1333500" cy="923925"/>
            <a:chOff x="2385" y="1253"/>
            <a:chExt cx="840" cy="582"/>
          </a:xfrm>
        </p:grpSpPr>
        <p:sp>
          <p:nvSpPr>
            <p:cNvPr id="268" name="Line 3">
              <a:extLst>
                <a:ext uri="{FF2B5EF4-FFF2-40B4-BE49-F238E27FC236}">
                  <a16:creationId xmlns:a16="http://schemas.microsoft.com/office/drawing/2014/main" id="{C7EEAD5D-F53B-F434-076A-494BD4E66FF6}"/>
                </a:ext>
              </a:extLst>
            </p:cNvPr>
            <p:cNvSpPr>
              <a:spLocks noChangeShapeType="1"/>
            </p:cNvSpPr>
            <p:nvPr/>
          </p:nvSpPr>
          <p:spPr bwMode="auto">
            <a:xfrm>
              <a:off x="2434" y="1528"/>
              <a:ext cx="144"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Line 4">
              <a:extLst>
                <a:ext uri="{FF2B5EF4-FFF2-40B4-BE49-F238E27FC236}">
                  <a16:creationId xmlns:a16="http://schemas.microsoft.com/office/drawing/2014/main" id="{041FDAB0-31AD-6359-C29F-08B603D902EF}"/>
                </a:ext>
              </a:extLst>
            </p:cNvPr>
            <p:cNvSpPr>
              <a:spLocks noChangeShapeType="1"/>
            </p:cNvSpPr>
            <p:nvPr/>
          </p:nvSpPr>
          <p:spPr bwMode="auto">
            <a:xfrm>
              <a:off x="3081" y="1528"/>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0" name="Group 5">
              <a:extLst>
                <a:ext uri="{FF2B5EF4-FFF2-40B4-BE49-F238E27FC236}">
                  <a16:creationId xmlns:a16="http://schemas.microsoft.com/office/drawing/2014/main" id="{2BB5F669-2D04-6CEE-B510-12E83979C7F0}"/>
                </a:ext>
              </a:extLst>
            </p:cNvPr>
            <p:cNvGrpSpPr>
              <a:grpSpLocks/>
            </p:cNvGrpSpPr>
            <p:nvPr/>
          </p:nvGrpSpPr>
          <p:grpSpPr bwMode="auto">
            <a:xfrm>
              <a:off x="2606" y="1509"/>
              <a:ext cx="55" cy="181"/>
              <a:chOff x="3360" y="1041"/>
              <a:chExt cx="76" cy="230"/>
            </a:xfrm>
          </p:grpSpPr>
          <p:sp>
            <p:nvSpPr>
              <p:cNvPr id="279" name="Oval 6">
                <a:extLst>
                  <a:ext uri="{FF2B5EF4-FFF2-40B4-BE49-F238E27FC236}">
                    <a16:creationId xmlns:a16="http://schemas.microsoft.com/office/drawing/2014/main" id="{ED28E725-2306-864C-7157-F59B06C139DE}"/>
                  </a:ext>
                </a:extLst>
              </p:cNvPr>
              <p:cNvSpPr>
                <a:spLocks noChangeArrowheads="1"/>
              </p:cNvSpPr>
              <p:nvPr/>
            </p:nvSpPr>
            <p:spPr bwMode="auto">
              <a:xfrm>
                <a:off x="3360" y="1041"/>
                <a:ext cx="63" cy="47"/>
              </a:xfrm>
              <a:prstGeom prst="ellipse">
                <a:avLst/>
              </a:prstGeom>
              <a:solidFill>
                <a:srgbClr val="FFFFFF"/>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80" name="Line 7">
                <a:extLst>
                  <a:ext uri="{FF2B5EF4-FFF2-40B4-BE49-F238E27FC236}">
                    <a16:creationId xmlns:a16="http://schemas.microsoft.com/office/drawing/2014/main" id="{FA0C3351-2943-D4E9-8620-12FBBEB8AACF}"/>
                  </a:ext>
                </a:extLst>
              </p:cNvPr>
              <p:cNvSpPr>
                <a:spLocks noChangeShapeType="1"/>
              </p:cNvSpPr>
              <p:nvPr/>
            </p:nvSpPr>
            <p:spPr bwMode="auto">
              <a:xfrm>
                <a:off x="3360" y="1065"/>
                <a:ext cx="0" cy="177"/>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1" name="Line 8">
                <a:extLst>
                  <a:ext uri="{FF2B5EF4-FFF2-40B4-BE49-F238E27FC236}">
                    <a16:creationId xmlns:a16="http://schemas.microsoft.com/office/drawing/2014/main" id="{98D15A00-7119-DD3B-8DD8-7E691C057271}"/>
                  </a:ext>
                </a:extLst>
              </p:cNvPr>
              <p:cNvSpPr>
                <a:spLocks noChangeShapeType="1"/>
              </p:cNvSpPr>
              <p:nvPr/>
            </p:nvSpPr>
            <p:spPr bwMode="auto">
              <a:xfrm>
                <a:off x="3423" y="1065"/>
                <a:ext cx="0" cy="177"/>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82" name="Group 9">
                <a:extLst>
                  <a:ext uri="{FF2B5EF4-FFF2-40B4-BE49-F238E27FC236}">
                    <a16:creationId xmlns:a16="http://schemas.microsoft.com/office/drawing/2014/main" id="{26FF1B80-7155-A47B-26DF-1CE0062123EC}"/>
                  </a:ext>
                </a:extLst>
              </p:cNvPr>
              <p:cNvGrpSpPr>
                <a:grpSpLocks/>
              </p:cNvGrpSpPr>
              <p:nvPr/>
            </p:nvGrpSpPr>
            <p:grpSpPr bwMode="auto">
              <a:xfrm rot="5400000">
                <a:off x="3393" y="1229"/>
                <a:ext cx="25" cy="60"/>
                <a:chOff x="3323" y="1313"/>
                <a:chExt cx="47" cy="98"/>
              </a:xfrm>
            </p:grpSpPr>
            <p:sp>
              <p:nvSpPr>
                <p:cNvPr id="283" name="Arc 10">
                  <a:extLst>
                    <a:ext uri="{FF2B5EF4-FFF2-40B4-BE49-F238E27FC236}">
                      <a16:creationId xmlns:a16="http://schemas.microsoft.com/office/drawing/2014/main" id="{6A02842D-6A6B-DE8D-51F3-37901809BBAE}"/>
                    </a:ext>
                  </a:extLst>
                </p:cNvPr>
                <p:cNvSpPr>
                  <a:spLocks/>
                </p:cNvSpPr>
                <p:nvPr/>
              </p:nvSpPr>
              <p:spPr bwMode="auto">
                <a:xfrm>
                  <a:off x="3323" y="1313"/>
                  <a:ext cx="47"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84" name="Arc 11">
                  <a:extLst>
                    <a:ext uri="{FF2B5EF4-FFF2-40B4-BE49-F238E27FC236}">
                      <a16:creationId xmlns:a16="http://schemas.microsoft.com/office/drawing/2014/main" id="{0C7E493E-31F0-48EF-D905-15667A6C3B0E}"/>
                    </a:ext>
                  </a:extLst>
                </p:cNvPr>
                <p:cNvSpPr>
                  <a:spLocks/>
                </p:cNvSpPr>
                <p:nvPr/>
              </p:nvSpPr>
              <p:spPr bwMode="auto">
                <a:xfrm rot="5400000">
                  <a:off x="3323" y="1364"/>
                  <a:ext cx="47"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grpSp>
        <p:sp>
          <p:nvSpPr>
            <p:cNvPr id="271" name="Oval 12">
              <a:extLst>
                <a:ext uri="{FF2B5EF4-FFF2-40B4-BE49-F238E27FC236}">
                  <a16:creationId xmlns:a16="http://schemas.microsoft.com/office/drawing/2014/main" id="{927DBD37-C3D7-2BEC-FB93-65BF1C5F8AB2}"/>
                </a:ext>
              </a:extLst>
            </p:cNvPr>
            <p:cNvSpPr>
              <a:spLocks noChangeArrowheads="1"/>
            </p:cNvSpPr>
            <p:nvPr/>
          </p:nvSpPr>
          <p:spPr bwMode="auto">
            <a:xfrm>
              <a:off x="2527" y="1573"/>
              <a:ext cx="64" cy="63"/>
            </a:xfrm>
            <a:prstGeom prst="ellipse">
              <a:avLst/>
            </a:prstGeom>
            <a:solidFill>
              <a:srgbClr val="1F497D"/>
            </a:solidFill>
            <a:ln w="9525">
              <a:solidFill>
                <a:sysClr val="window" lastClr="FFFFFF"/>
              </a:solidFill>
              <a:round/>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72" name="AutoShape 13">
              <a:extLst>
                <a:ext uri="{FF2B5EF4-FFF2-40B4-BE49-F238E27FC236}">
                  <a16:creationId xmlns:a16="http://schemas.microsoft.com/office/drawing/2014/main" id="{637B379C-8F70-54D8-CAF1-DDCB45F4C2CD}"/>
                </a:ext>
              </a:extLst>
            </p:cNvPr>
            <p:cNvSpPr>
              <a:spLocks noChangeArrowheads="1"/>
            </p:cNvSpPr>
            <p:nvPr/>
          </p:nvSpPr>
          <p:spPr bwMode="auto">
            <a:xfrm>
              <a:off x="2921" y="1489"/>
              <a:ext cx="78" cy="204"/>
            </a:xfrm>
            <a:prstGeom prst="cube">
              <a:avLst>
                <a:gd name="adj" fmla="val 25000"/>
              </a:avLst>
            </a:prstGeom>
            <a:solidFill>
              <a:srgbClr val="FFFFFF"/>
            </a:solidFill>
            <a:ln w="9525">
              <a:solidFill>
                <a:sysClr val="window" lastClr="FFFFFF"/>
              </a:solidFill>
              <a:miter lim="800000"/>
              <a:headEnd/>
              <a:tailEnd/>
            </a:ln>
          </p:spPr>
          <p:txBody>
            <a:bodyPr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nvGrpSpPr>
            <p:cNvPr id="273" name="Group 14">
              <a:extLst>
                <a:ext uri="{FF2B5EF4-FFF2-40B4-BE49-F238E27FC236}">
                  <a16:creationId xmlns:a16="http://schemas.microsoft.com/office/drawing/2014/main" id="{B2C9902B-1BDB-066D-36D6-C5F5E69483EB}"/>
                </a:ext>
              </a:extLst>
            </p:cNvPr>
            <p:cNvGrpSpPr>
              <a:grpSpLocks/>
            </p:cNvGrpSpPr>
            <p:nvPr/>
          </p:nvGrpSpPr>
          <p:grpSpPr bwMode="auto">
            <a:xfrm>
              <a:off x="2586" y="1267"/>
              <a:ext cx="306" cy="198"/>
              <a:chOff x="3606" y="1122"/>
              <a:chExt cx="306" cy="198"/>
            </a:xfrm>
          </p:grpSpPr>
          <p:sp>
            <p:nvSpPr>
              <p:cNvPr id="275" name="Rectangle 15">
                <a:extLst>
                  <a:ext uri="{FF2B5EF4-FFF2-40B4-BE49-F238E27FC236}">
                    <a16:creationId xmlns:a16="http://schemas.microsoft.com/office/drawing/2014/main" id="{E18A759D-033C-8DA2-90BA-98917F175B52}"/>
                  </a:ext>
                </a:extLst>
              </p:cNvPr>
              <p:cNvSpPr>
                <a:spLocks noChangeArrowheads="1"/>
              </p:cNvSpPr>
              <p:nvPr/>
            </p:nvSpPr>
            <p:spPr bwMode="auto">
              <a:xfrm>
                <a:off x="3612" y="1122"/>
                <a:ext cx="300" cy="198"/>
              </a:xfrm>
              <a:prstGeom prst="rect">
                <a:avLst/>
              </a:prstGeom>
              <a:solidFill>
                <a:srgbClr val="CCECFF"/>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sp>
            <p:nvSpPr>
              <p:cNvPr id="276" name="Line 16">
                <a:extLst>
                  <a:ext uri="{FF2B5EF4-FFF2-40B4-BE49-F238E27FC236}">
                    <a16:creationId xmlns:a16="http://schemas.microsoft.com/office/drawing/2014/main" id="{094ED1A1-9406-9616-80C1-77F4C178723F}"/>
                  </a:ext>
                </a:extLst>
              </p:cNvPr>
              <p:cNvSpPr>
                <a:spLocks noChangeShapeType="1"/>
              </p:cNvSpPr>
              <p:nvPr/>
            </p:nvSpPr>
            <p:spPr bwMode="auto">
              <a:xfrm>
                <a:off x="3606" y="1224"/>
                <a:ext cx="306" cy="0"/>
              </a:xfrm>
              <a:prstGeom prst="line">
                <a:avLst/>
              </a:prstGeom>
              <a:noFill/>
              <a:ln w="38100">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7" name="Line 17">
                <a:extLst>
                  <a:ext uri="{FF2B5EF4-FFF2-40B4-BE49-F238E27FC236}">
                    <a16:creationId xmlns:a16="http://schemas.microsoft.com/office/drawing/2014/main" id="{BBCC679A-331A-962A-F30F-B927099393D2}"/>
                  </a:ext>
                </a:extLst>
              </p:cNvPr>
              <p:cNvSpPr>
                <a:spLocks noChangeShapeType="1"/>
              </p:cNvSpPr>
              <p:nvPr/>
            </p:nvSpPr>
            <p:spPr bwMode="auto">
              <a:xfrm flipV="1">
                <a:off x="3606" y="1122"/>
                <a:ext cx="132" cy="102"/>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8" name="Line 18">
                <a:extLst>
                  <a:ext uri="{FF2B5EF4-FFF2-40B4-BE49-F238E27FC236}">
                    <a16:creationId xmlns:a16="http://schemas.microsoft.com/office/drawing/2014/main" id="{108FE0EB-AF54-E1A4-0EED-825460624BE7}"/>
                  </a:ext>
                </a:extLst>
              </p:cNvPr>
              <p:cNvSpPr>
                <a:spLocks noChangeShapeType="1"/>
              </p:cNvSpPr>
              <p:nvPr/>
            </p:nvSpPr>
            <p:spPr bwMode="auto">
              <a:xfrm flipH="1">
                <a:off x="3756" y="1224"/>
                <a:ext cx="144" cy="9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74" name="Rectangle 19">
              <a:extLst>
                <a:ext uri="{FF2B5EF4-FFF2-40B4-BE49-F238E27FC236}">
                  <a16:creationId xmlns:a16="http://schemas.microsoft.com/office/drawing/2014/main" id="{ADA1806A-739B-35AC-DDE7-15CACE6394BB}"/>
                </a:ext>
              </a:extLst>
            </p:cNvPr>
            <p:cNvSpPr>
              <a:spLocks noChangeArrowheads="1"/>
            </p:cNvSpPr>
            <p:nvPr/>
          </p:nvSpPr>
          <p:spPr bwMode="auto">
            <a:xfrm>
              <a:off x="2385" y="1253"/>
              <a:ext cx="798" cy="582"/>
            </a:xfrm>
            <a:prstGeom prst="rect">
              <a:avLst/>
            </a:prstGeom>
            <a:solidFill>
              <a:srgbClr val="CC6600">
                <a:alpha val="50195"/>
              </a:srgbClr>
            </a:solidFill>
            <a:ln w="9525">
              <a:solidFill>
                <a:sysClr val="window" lastClr="FFFFFF"/>
              </a:solidFill>
              <a:miter lim="800000"/>
              <a:headEnd/>
              <a:tailEnd/>
            </a:ln>
          </p:spPr>
          <p:txBody>
            <a:bodyPr wrap="none" anchor="ctr">
              <a:spAutoFit/>
            </a:bodyPr>
            <a:lstStyle>
              <a:lvl1pPr>
                <a:defRPr>
                  <a:solidFill>
                    <a:schemeClr val="tx1"/>
                  </a:solidFill>
                  <a:latin typeface="Book Antiqua" panose="02040602050305030304" pitchFamily="18" charset="0"/>
                  <a:cs typeface="Times New Roman" panose="02020603050405020304" pitchFamily="18" charset="0"/>
                </a:defRPr>
              </a:lvl1pPr>
              <a:lvl2pPr marL="742950" indent="-285750">
                <a:defRPr>
                  <a:solidFill>
                    <a:schemeClr val="tx1"/>
                  </a:solidFill>
                  <a:latin typeface="Book Antiqua" panose="02040602050305030304" pitchFamily="18" charset="0"/>
                  <a:cs typeface="Times New Roman" panose="02020603050405020304" pitchFamily="18" charset="0"/>
                </a:defRPr>
              </a:lvl2pPr>
              <a:lvl3pPr marL="1143000" indent="-228600">
                <a:defRPr>
                  <a:solidFill>
                    <a:schemeClr val="tx1"/>
                  </a:solidFill>
                  <a:latin typeface="Book Antiqua" panose="02040602050305030304" pitchFamily="18" charset="0"/>
                  <a:cs typeface="Times New Roman" panose="02020603050405020304" pitchFamily="18" charset="0"/>
                </a:defRPr>
              </a:lvl3pPr>
              <a:lvl4pPr marL="1600200" indent="-228600">
                <a:defRPr>
                  <a:solidFill>
                    <a:schemeClr val="tx1"/>
                  </a:solidFill>
                  <a:latin typeface="Book Antiqua" panose="02040602050305030304" pitchFamily="18" charset="0"/>
                  <a:cs typeface="Times New Roman" panose="02020603050405020304" pitchFamily="18" charset="0"/>
                </a:defRPr>
              </a:lvl4pPr>
              <a:lvl5pPr marL="2057400" indent="-228600">
                <a:defRPr>
                  <a:solidFill>
                    <a:schemeClr val="tx1"/>
                  </a:solidFill>
                  <a:latin typeface="Book Antiqua" panose="02040602050305030304" pitchFamily="18" charset="0"/>
                  <a:cs typeface="Times New Roman" panose="02020603050405020304" pitchFamily="18" charset="0"/>
                </a:defRPr>
              </a:lvl5pPr>
              <a:lvl6pPr marL="25146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6pPr>
              <a:lvl7pPr marL="29718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7pPr>
              <a:lvl8pPr marL="34290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8pPr>
              <a:lvl9pPr marL="3886200" indent="-228600" algn="r" rtl="1" fontAlgn="base">
                <a:spcBef>
                  <a:spcPct val="0"/>
                </a:spcBef>
                <a:spcAft>
                  <a:spcPct val="0"/>
                </a:spcAft>
                <a:defRPr>
                  <a:solidFill>
                    <a:schemeClr val="tx1"/>
                  </a:solidFill>
                  <a:latin typeface="Book Antiqua" panose="02040602050305030304" pitchFamily="18" charset="0"/>
                  <a:cs typeface="Times New Roman" panose="02020603050405020304" pitchFamily="18"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altLang="en-US" sz="1800" b="0" i="0" u="none" strike="noStrike" kern="0" cap="none" spc="0" normalizeH="0" baseline="0" noProof="0" dirty="0">
                <a:ln>
                  <a:noFill/>
                </a:ln>
                <a:solidFill>
                  <a:prstClr val="white"/>
                </a:solidFill>
                <a:effectLst/>
                <a:uLnTx/>
                <a:uFillTx/>
                <a:latin typeface="Book Antiqua" panose="02040602050305030304" pitchFamily="18" charset="0"/>
                <a:ea typeface="+mn-ea"/>
                <a:cs typeface="Times New Roman" panose="02020603050405020304" pitchFamily="18" charset="0"/>
              </a:endParaRPr>
            </a:p>
          </p:txBody>
        </p:sp>
      </p:grpSp>
      <p:sp>
        <p:nvSpPr>
          <p:cNvPr id="285" name="Line 218">
            <a:extLst>
              <a:ext uri="{FF2B5EF4-FFF2-40B4-BE49-F238E27FC236}">
                <a16:creationId xmlns:a16="http://schemas.microsoft.com/office/drawing/2014/main" id="{169B4A20-3C46-D60D-5E25-873A68563E6C}"/>
              </a:ext>
            </a:extLst>
          </p:cNvPr>
          <p:cNvSpPr>
            <a:spLocks noChangeShapeType="1"/>
          </p:cNvSpPr>
          <p:nvPr/>
        </p:nvSpPr>
        <p:spPr bwMode="auto">
          <a:xfrm flipV="1">
            <a:off x="2867809" y="5650156"/>
            <a:ext cx="327571" cy="20113"/>
          </a:xfrm>
          <a:prstGeom prst="line">
            <a:avLst/>
          </a:prstGeom>
          <a:noFill/>
          <a:ln w="9525">
            <a:solidFill>
              <a:sysClr val="window" lastClr="FFFFFF"/>
            </a:solidFill>
            <a:round/>
            <a:headEnd/>
            <a:tailEnd type="stealth" w="med" len="med"/>
          </a:ln>
          <a:extLst>
            <a:ext uri="{909E8E84-426E-40DD-AFC4-6F175D3DCCD1}">
              <a14:hiddenFill xmlns:a14="http://schemas.microsoft.com/office/drawing/2010/main">
                <a:noFill/>
              </a14:hiddenFill>
            </a:ext>
          </a:extLst>
        </p:spPr>
        <p:txBody>
          <a:bodyPr wrap="squar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6" name="Line 218">
            <a:extLst>
              <a:ext uri="{FF2B5EF4-FFF2-40B4-BE49-F238E27FC236}">
                <a16:creationId xmlns:a16="http://schemas.microsoft.com/office/drawing/2014/main" id="{2C85B491-9889-3BC2-5AA3-A1FFA4A33E84}"/>
              </a:ext>
            </a:extLst>
          </p:cNvPr>
          <p:cNvSpPr>
            <a:spLocks noChangeShapeType="1"/>
          </p:cNvSpPr>
          <p:nvPr/>
        </p:nvSpPr>
        <p:spPr bwMode="auto">
          <a:xfrm flipV="1">
            <a:off x="4639205" y="5633245"/>
            <a:ext cx="327571" cy="20113"/>
          </a:xfrm>
          <a:prstGeom prst="line">
            <a:avLst/>
          </a:prstGeom>
          <a:noFill/>
          <a:ln w="9525">
            <a:solidFill>
              <a:sysClr val="window" lastClr="FFFFFF"/>
            </a:solidFill>
            <a:round/>
            <a:headEnd/>
            <a:tailEnd type="stealth" w="med" len="med"/>
          </a:ln>
          <a:extLst>
            <a:ext uri="{909E8E84-426E-40DD-AFC4-6F175D3DCCD1}">
              <a14:hiddenFill xmlns:a14="http://schemas.microsoft.com/office/drawing/2010/main">
                <a:noFill/>
              </a14:hiddenFill>
            </a:ext>
          </a:extLst>
        </p:spPr>
        <p:txBody>
          <a:bodyPr wrap="squar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7" name="Line 218">
            <a:extLst>
              <a:ext uri="{FF2B5EF4-FFF2-40B4-BE49-F238E27FC236}">
                <a16:creationId xmlns:a16="http://schemas.microsoft.com/office/drawing/2014/main" id="{F2A01B81-B647-12D7-248B-13702F0805ED}"/>
              </a:ext>
            </a:extLst>
          </p:cNvPr>
          <p:cNvSpPr>
            <a:spLocks noChangeShapeType="1"/>
          </p:cNvSpPr>
          <p:nvPr/>
        </p:nvSpPr>
        <p:spPr bwMode="auto">
          <a:xfrm flipV="1">
            <a:off x="6451354" y="5640504"/>
            <a:ext cx="327571" cy="20113"/>
          </a:xfrm>
          <a:prstGeom prst="line">
            <a:avLst/>
          </a:prstGeom>
          <a:noFill/>
          <a:ln w="9525">
            <a:solidFill>
              <a:sysClr val="window" lastClr="FFFFFF"/>
            </a:solidFill>
            <a:round/>
            <a:headEnd/>
            <a:tailEnd type="stealth" w="med" len="med"/>
          </a:ln>
          <a:extLst>
            <a:ext uri="{909E8E84-426E-40DD-AFC4-6F175D3DCCD1}">
              <a14:hiddenFill xmlns:a14="http://schemas.microsoft.com/office/drawing/2010/main">
                <a:noFill/>
              </a14:hiddenFill>
            </a:ext>
          </a:extLst>
        </p:spPr>
        <p:txBody>
          <a:bodyPr wrap="squar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8" name="Line 218">
            <a:extLst>
              <a:ext uri="{FF2B5EF4-FFF2-40B4-BE49-F238E27FC236}">
                <a16:creationId xmlns:a16="http://schemas.microsoft.com/office/drawing/2014/main" id="{337380B9-B5BF-6A1A-FCFD-467E21FAD549}"/>
              </a:ext>
            </a:extLst>
          </p:cNvPr>
          <p:cNvSpPr>
            <a:spLocks noChangeShapeType="1"/>
          </p:cNvSpPr>
          <p:nvPr/>
        </p:nvSpPr>
        <p:spPr bwMode="auto">
          <a:xfrm flipV="1">
            <a:off x="8329303" y="5639798"/>
            <a:ext cx="327571" cy="20113"/>
          </a:xfrm>
          <a:prstGeom prst="line">
            <a:avLst/>
          </a:prstGeom>
          <a:noFill/>
          <a:ln w="9525">
            <a:solidFill>
              <a:sysClr val="window" lastClr="FFFFFF"/>
            </a:solidFill>
            <a:round/>
            <a:headEnd/>
            <a:tailEnd type="stealth" w="med" len="med"/>
          </a:ln>
          <a:extLst>
            <a:ext uri="{909E8E84-426E-40DD-AFC4-6F175D3DCCD1}">
              <a14:hiddenFill xmlns:a14="http://schemas.microsoft.com/office/drawing/2010/main">
                <a:noFill/>
              </a14:hiddenFill>
            </a:ext>
          </a:extLst>
        </p:spPr>
        <p:txBody>
          <a:bodyPr wrap="squar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038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1396-E0D3-38A6-C80D-D6A02079148F}"/>
              </a:ext>
            </a:extLst>
          </p:cNvPr>
          <p:cNvSpPr>
            <a:spLocks noGrp="1"/>
          </p:cNvSpPr>
          <p:nvPr>
            <p:ph type="title"/>
          </p:nvPr>
        </p:nvSpPr>
        <p:spPr>
          <a:xfrm>
            <a:off x="838200" y="365125"/>
            <a:ext cx="10246112" cy="1325563"/>
          </a:xfrm>
        </p:spPr>
        <p:txBody>
          <a:bodyPr>
            <a:normAutofit/>
          </a:bodyPr>
          <a:lstStyle/>
          <a:p>
            <a:pPr algn="r"/>
            <a:r>
              <a:rPr lang="fa-IR" sz="3200" b="1" dirty="0">
                <a:cs typeface="B Nazanin" panose="00000400000000000000" pitchFamily="2" charset="-78"/>
              </a:rPr>
              <a:t>منابع تابش</a:t>
            </a:r>
            <a:endParaRPr lang="en-US" sz="3200" b="1" dirty="0">
              <a:cs typeface="B Nazanin" panose="00000400000000000000" pitchFamily="2" charset="-78"/>
            </a:endParaRPr>
          </a:p>
        </p:txBody>
      </p:sp>
      <p:sp>
        <p:nvSpPr>
          <p:cNvPr id="6" name="Content Placeholder 5">
            <a:extLst>
              <a:ext uri="{FF2B5EF4-FFF2-40B4-BE49-F238E27FC236}">
                <a16:creationId xmlns:a16="http://schemas.microsoft.com/office/drawing/2014/main" id="{62390988-C737-80A8-E6A6-3D36D528C7C6}"/>
              </a:ext>
            </a:extLst>
          </p:cNvPr>
          <p:cNvSpPr>
            <a:spLocks noGrp="1"/>
          </p:cNvSpPr>
          <p:nvPr>
            <p:ph idx="1"/>
          </p:nvPr>
        </p:nvSpPr>
        <p:spPr>
          <a:xfrm>
            <a:off x="2676292" y="1589701"/>
            <a:ext cx="8677508" cy="4351338"/>
          </a:xfrm>
        </p:spPr>
        <p:txBody>
          <a:bodyPr>
            <a:normAutofit/>
          </a:bodyPr>
          <a:lstStyle/>
          <a:p>
            <a:pPr algn="r" rtl="1">
              <a:lnSpc>
                <a:spcPct val="150000"/>
              </a:lnSpc>
              <a:buFontTx/>
              <a:buNone/>
            </a:pPr>
            <a:r>
              <a:rPr lang="en-US" sz="2000" dirty="0">
                <a:cs typeface="B Nazanin" panose="00000400000000000000" pitchFamily="2" charset="-78"/>
              </a:rPr>
              <a:t> </a:t>
            </a:r>
            <a:r>
              <a:rPr lang="fa-IR" sz="2000" dirty="0">
                <a:cs typeface="B Nazanin" panose="00000400000000000000" pitchFamily="2" charset="-78"/>
              </a:rPr>
              <a:t>  از آنجا </a:t>
            </a:r>
            <a:r>
              <a:rPr lang="en-US" sz="2000" dirty="0">
                <a:cs typeface="B Nazanin" panose="00000400000000000000" pitchFamily="2" charset="-78"/>
              </a:rPr>
              <a:t> </a:t>
            </a:r>
            <a:r>
              <a:rPr lang="fa-IR" sz="2000" dirty="0">
                <a:cs typeface="B Nazanin" panose="00000400000000000000" pitchFamily="2" charset="-78"/>
              </a:rPr>
              <a:t>كه در روش جذب اتمي، خط هاي جذب اتمي بايد به طور قابل توجهي باريك باشند و پهناي نوار منبع از پهناي پيك جذب باريكتر باشد لذا</a:t>
            </a:r>
            <a:r>
              <a:rPr lang="en-US" sz="2000" dirty="0">
                <a:cs typeface="B Nazanin" panose="00000400000000000000" pitchFamily="2" charset="-78"/>
              </a:rPr>
              <a:t> </a:t>
            </a:r>
            <a:r>
              <a:rPr lang="fa-IR" sz="2000" dirty="0">
                <a:cs typeface="B Nazanin" panose="00000400000000000000" pitchFamily="2" charset="-78"/>
              </a:rPr>
              <a:t>از منابع خطي استفاده شده است كه داراي پهناي نوار حتي باريكتر</a:t>
            </a:r>
            <a:r>
              <a:rPr lang="en-US" sz="2000" dirty="0">
                <a:cs typeface="B Nazanin" panose="00000400000000000000" pitchFamily="2" charset="-78"/>
              </a:rPr>
              <a:t> </a:t>
            </a:r>
            <a:r>
              <a:rPr lang="fa-IR" sz="2000" dirty="0">
                <a:cs typeface="B Nazanin" panose="00000400000000000000" pitchFamily="2" charset="-78"/>
              </a:rPr>
              <a:t>از پيك هاي جذب آنها مي باشند.</a:t>
            </a:r>
          </a:p>
          <a:p>
            <a:pPr algn="r" rtl="1">
              <a:lnSpc>
                <a:spcPct val="150000"/>
              </a:lnSpc>
              <a:buFontTx/>
              <a:buNone/>
            </a:pPr>
            <a:r>
              <a:rPr lang="fa-IR" sz="2400" dirty="0">
                <a:cs typeface="B Nazanin" panose="00000400000000000000" pitchFamily="2" charset="-78"/>
              </a:rPr>
              <a:t>   </a:t>
            </a:r>
            <a:r>
              <a:rPr lang="fa-IR" sz="2000" dirty="0">
                <a:cs typeface="B Nazanin" panose="00000400000000000000" pitchFamily="2" charset="-78"/>
              </a:rPr>
              <a:t>مشكل عمده اين منابع خطي اين است كه براي هر عنصر (يا بعضي مواقع هر گروه از عناصر) يك منبع لامپ جداگانه نياز است.</a:t>
            </a:r>
            <a:br>
              <a:rPr lang="fa-IR" sz="2000" dirty="0">
                <a:cs typeface="B Nazanin" panose="00000400000000000000" pitchFamily="2" charset="-78"/>
              </a:rPr>
            </a:br>
            <a:r>
              <a:rPr lang="fa-IR" sz="2000" dirty="0">
                <a:cs typeface="B Nazanin" panose="00000400000000000000" pitchFamily="2" charset="-78"/>
              </a:rPr>
              <a:t>درطيف نور سنج هاي جذب اتمي از لامپ هاي كاتد توخالي و يا لامپ تخلیه ای بدون الکترود استفاده میشود</a:t>
            </a:r>
            <a:r>
              <a:rPr lang="fa-IR" sz="2400" dirty="0">
                <a:cs typeface="B Nazanin" panose="00000400000000000000" pitchFamily="2" charset="-78"/>
              </a:rPr>
              <a:t>. </a:t>
            </a:r>
            <a:endParaRPr lang="en-US" sz="2400" dirty="0">
              <a:cs typeface="B Nazanin" panose="00000400000000000000" pitchFamily="2" charset="-78"/>
            </a:endParaRPr>
          </a:p>
        </p:txBody>
      </p:sp>
      <p:pic>
        <p:nvPicPr>
          <p:cNvPr id="7" name="Content Placeholder 5">
            <a:extLst>
              <a:ext uri="{FF2B5EF4-FFF2-40B4-BE49-F238E27FC236}">
                <a16:creationId xmlns:a16="http://schemas.microsoft.com/office/drawing/2014/main" id="{E93DE34D-83E0-6F97-6DFB-78E7DCC4A612}"/>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a:off x="0" y="0"/>
            <a:ext cx="3847170" cy="6746488"/>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382492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0D4A-73DB-36CD-1DE6-1300EFDF7486}"/>
              </a:ext>
            </a:extLst>
          </p:cNvPr>
          <p:cNvSpPr>
            <a:spLocks noGrp="1"/>
          </p:cNvSpPr>
          <p:nvPr>
            <p:ph type="title"/>
          </p:nvPr>
        </p:nvSpPr>
        <p:spPr>
          <a:xfrm>
            <a:off x="816927" y="353939"/>
            <a:ext cx="10515600" cy="1325563"/>
          </a:xfrm>
        </p:spPr>
        <p:txBody>
          <a:bodyPr/>
          <a:lstStyle/>
          <a:p>
            <a:endParaRPr lang="en-US" dirty="0"/>
          </a:p>
        </p:txBody>
      </p:sp>
      <p:sp>
        <p:nvSpPr>
          <p:cNvPr id="3" name="Text Placeholder 2">
            <a:extLst>
              <a:ext uri="{FF2B5EF4-FFF2-40B4-BE49-F238E27FC236}">
                <a16:creationId xmlns:a16="http://schemas.microsoft.com/office/drawing/2014/main" id="{0A1F3254-9C34-3C6D-B1D3-5C6F5307CA82}"/>
              </a:ext>
            </a:extLst>
          </p:cNvPr>
          <p:cNvSpPr>
            <a:spLocks noGrp="1"/>
          </p:cNvSpPr>
          <p:nvPr>
            <p:ph type="body" idx="1"/>
          </p:nvPr>
        </p:nvSpPr>
        <p:spPr>
          <a:xfrm>
            <a:off x="839788" y="1681163"/>
            <a:ext cx="412237" cy="823912"/>
          </a:xfrm>
        </p:spPr>
        <p:txBody>
          <a:bodyPr>
            <a:normAutofit/>
          </a:bodyPr>
          <a:lstStyle/>
          <a:p>
            <a:endParaRPr lang="en-US" dirty="0"/>
          </a:p>
        </p:txBody>
      </p:sp>
      <p:sp>
        <p:nvSpPr>
          <p:cNvPr id="4" name="Content Placeholder 3">
            <a:extLst>
              <a:ext uri="{FF2B5EF4-FFF2-40B4-BE49-F238E27FC236}">
                <a16:creationId xmlns:a16="http://schemas.microsoft.com/office/drawing/2014/main" id="{637A0E91-3268-1C2F-6268-E7553965C0E5}"/>
              </a:ext>
            </a:extLst>
          </p:cNvPr>
          <p:cNvSpPr>
            <a:spLocks noGrp="1"/>
          </p:cNvSpPr>
          <p:nvPr>
            <p:ph sz="half" idx="2"/>
          </p:nvPr>
        </p:nvSpPr>
        <p:spPr>
          <a:xfrm flipH="1">
            <a:off x="794068" y="2505075"/>
            <a:ext cx="45719" cy="266260"/>
          </a:xfrm>
        </p:spPr>
        <p:txBody>
          <a:bodyPr>
            <a:normAutofit fontScale="55000" lnSpcReduction="20000"/>
          </a:bodyPr>
          <a:lstStyle/>
          <a:p>
            <a:endParaRPr lang="en-US" dirty="0"/>
          </a:p>
        </p:txBody>
      </p:sp>
      <p:sp>
        <p:nvSpPr>
          <p:cNvPr id="5" name="Text Placeholder 4">
            <a:extLst>
              <a:ext uri="{FF2B5EF4-FFF2-40B4-BE49-F238E27FC236}">
                <a16:creationId xmlns:a16="http://schemas.microsoft.com/office/drawing/2014/main" id="{680A43B4-20CF-6AA5-AAEF-43016E443EB7}"/>
              </a:ext>
            </a:extLst>
          </p:cNvPr>
          <p:cNvSpPr>
            <a:spLocks noGrp="1"/>
          </p:cNvSpPr>
          <p:nvPr>
            <p:ph type="body" sz="quarter" idx="3"/>
          </p:nvPr>
        </p:nvSpPr>
        <p:spPr>
          <a:xfrm>
            <a:off x="3746810" y="599746"/>
            <a:ext cx="7570478" cy="823912"/>
          </a:xfrm>
        </p:spPr>
        <p:txBody>
          <a:bodyPr>
            <a:normAutofit/>
          </a:bodyPr>
          <a:lstStyle/>
          <a:p>
            <a:r>
              <a:rPr lang="fa-IR" sz="3200" dirty="0">
                <a:cs typeface="B Nazanin" panose="00000400000000000000" pitchFamily="2" charset="-78"/>
              </a:rPr>
              <a:t>لامپ کاتد</a:t>
            </a:r>
            <a:r>
              <a:rPr lang="en-US" sz="3200" dirty="0">
                <a:cs typeface="B Nazanin" panose="00000400000000000000" pitchFamily="2" charset="-78"/>
              </a:rPr>
              <a:t> </a:t>
            </a:r>
            <a:r>
              <a:rPr lang="fa-IR" sz="3200" dirty="0">
                <a:cs typeface="B Nazanin" panose="00000400000000000000" pitchFamily="2" charset="-78"/>
              </a:rPr>
              <a:t>توخالی</a:t>
            </a:r>
            <a:r>
              <a:rPr lang="en-US" sz="3200" dirty="0">
                <a:cs typeface="B Nazanin" panose="00000400000000000000" pitchFamily="2" charset="-78"/>
              </a:rPr>
              <a:t>(</a:t>
            </a:r>
            <a:r>
              <a:rPr lang="en-US" sz="3200" dirty="0">
                <a:latin typeface="+mj-lt"/>
                <a:cs typeface="B Nazanin" panose="00000400000000000000" pitchFamily="2" charset="-78"/>
              </a:rPr>
              <a:t>Hallow Cathode Lamp-HCL</a:t>
            </a:r>
            <a:r>
              <a:rPr lang="en-US" sz="3200" dirty="0">
                <a:cs typeface="B Nazanin" panose="00000400000000000000" pitchFamily="2" charset="-78"/>
              </a:rPr>
              <a:t>)</a:t>
            </a:r>
          </a:p>
        </p:txBody>
      </p:sp>
      <p:sp>
        <p:nvSpPr>
          <p:cNvPr id="6" name="Content Placeholder 5">
            <a:extLst>
              <a:ext uri="{FF2B5EF4-FFF2-40B4-BE49-F238E27FC236}">
                <a16:creationId xmlns:a16="http://schemas.microsoft.com/office/drawing/2014/main" id="{9E5455B3-F4F7-D5DA-F53B-DF852BAC7967}"/>
              </a:ext>
            </a:extLst>
          </p:cNvPr>
          <p:cNvSpPr>
            <a:spLocks noGrp="1"/>
          </p:cNvSpPr>
          <p:nvPr>
            <p:ph sz="quarter" idx="4"/>
          </p:nvPr>
        </p:nvSpPr>
        <p:spPr>
          <a:xfrm>
            <a:off x="2732049" y="2084388"/>
            <a:ext cx="8623339" cy="4105275"/>
          </a:xfrm>
        </p:spPr>
        <p:txBody>
          <a:bodyPr>
            <a:normAutofit fontScale="55000" lnSpcReduction="20000"/>
          </a:bodyPr>
          <a:lstStyle/>
          <a:p>
            <a:pPr marL="0" indent="0">
              <a:lnSpc>
                <a:spcPct val="170000"/>
              </a:lnSpc>
              <a:buNone/>
            </a:pPr>
            <a:r>
              <a:rPr lang="en-US" sz="2800" b="1" dirty="0">
                <a:cs typeface="B Lotus" pitchFamily="2" charset="-78"/>
              </a:rPr>
              <a:t> </a:t>
            </a:r>
            <a:r>
              <a:rPr lang="fa-IR" sz="3600" dirty="0">
                <a:cs typeface="B Nazanin" panose="00000400000000000000" pitchFamily="2" charset="-78"/>
              </a:rPr>
              <a:t>متداولترين منبع براي اندازه گيري جذب اتمي لامپ كاتد توخالي است كه درشكل  نشان داده شده است. </a:t>
            </a:r>
          </a:p>
          <a:p>
            <a:pPr marL="0" indent="0">
              <a:lnSpc>
                <a:spcPct val="120000"/>
              </a:lnSpc>
              <a:buNone/>
            </a:pPr>
            <a:endParaRPr lang="en-US" dirty="0">
              <a:cs typeface="B Nazanin" panose="00000400000000000000" pitchFamily="2" charset="-78"/>
            </a:endParaRPr>
          </a:p>
        </p:txBody>
      </p:sp>
      <p:pic>
        <p:nvPicPr>
          <p:cNvPr id="7" name="Picture 6">
            <a:extLst>
              <a:ext uri="{FF2B5EF4-FFF2-40B4-BE49-F238E27FC236}">
                <a16:creationId xmlns:a16="http://schemas.microsoft.com/office/drawing/2014/main" id="{2398451C-C7D3-AC2B-D4AC-1EED13A14A6A}"/>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6169" r="51116" b="39601"/>
          <a:stretch/>
        </p:blipFill>
        <p:spPr>
          <a:xfrm>
            <a:off x="1" y="0"/>
            <a:ext cx="5101740" cy="3145778"/>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12" name="Line 5">
            <a:extLst>
              <a:ext uri="{FF2B5EF4-FFF2-40B4-BE49-F238E27FC236}">
                <a16:creationId xmlns:a16="http://schemas.microsoft.com/office/drawing/2014/main" id="{8C7A6346-E9AA-725B-609D-8B1E83483A56}"/>
              </a:ext>
            </a:extLst>
          </p:cNvPr>
          <p:cNvSpPr>
            <a:spLocks noChangeShapeType="1"/>
          </p:cNvSpPr>
          <p:nvPr/>
        </p:nvSpPr>
        <p:spPr bwMode="auto">
          <a:xfrm>
            <a:off x="2990366" y="4425436"/>
            <a:ext cx="2667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3" name="Line 6">
            <a:extLst>
              <a:ext uri="{FF2B5EF4-FFF2-40B4-BE49-F238E27FC236}">
                <a16:creationId xmlns:a16="http://schemas.microsoft.com/office/drawing/2014/main" id="{2CD5F297-5BEE-EA9F-C2A4-00B643F879C8}"/>
              </a:ext>
            </a:extLst>
          </p:cNvPr>
          <p:cNvSpPr>
            <a:spLocks noChangeShapeType="1"/>
          </p:cNvSpPr>
          <p:nvPr/>
        </p:nvSpPr>
        <p:spPr bwMode="auto">
          <a:xfrm>
            <a:off x="2969728" y="5027099"/>
            <a:ext cx="2667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4" name="Freeform 7">
            <a:extLst>
              <a:ext uri="{FF2B5EF4-FFF2-40B4-BE49-F238E27FC236}">
                <a16:creationId xmlns:a16="http://schemas.microsoft.com/office/drawing/2014/main" id="{D262F1AA-4BAB-2E9F-0272-0D8989FD7D1F}"/>
              </a:ext>
            </a:extLst>
          </p:cNvPr>
          <p:cNvSpPr>
            <a:spLocks/>
          </p:cNvSpPr>
          <p:nvPr/>
        </p:nvSpPr>
        <p:spPr bwMode="auto">
          <a:xfrm>
            <a:off x="3606316" y="4133336"/>
            <a:ext cx="4737100" cy="1206500"/>
          </a:xfrm>
          <a:custGeom>
            <a:avLst/>
            <a:gdLst>
              <a:gd name="T0" fmla="*/ 0 w 2984"/>
              <a:gd name="T1" fmla="*/ 8 h 760"/>
              <a:gd name="T2" fmla="*/ 1784 w 2984"/>
              <a:gd name="T3" fmla="*/ 0 h 760"/>
              <a:gd name="T4" fmla="*/ 2120 w 2984"/>
              <a:gd name="T5" fmla="*/ 120 h 760"/>
              <a:gd name="T6" fmla="*/ 2288 w 2984"/>
              <a:gd name="T7" fmla="*/ 168 h 760"/>
              <a:gd name="T8" fmla="*/ 2984 w 2984"/>
              <a:gd name="T9" fmla="*/ 160 h 760"/>
              <a:gd name="T10" fmla="*/ 2984 w 2984"/>
              <a:gd name="T11" fmla="*/ 104 h 760"/>
              <a:gd name="T12" fmla="*/ 2976 w 2984"/>
              <a:gd name="T13" fmla="*/ 616 h 760"/>
              <a:gd name="T14" fmla="*/ 2976 w 2984"/>
              <a:gd name="T15" fmla="*/ 576 h 760"/>
              <a:gd name="T16" fmla="*/ 2304 w 2984"/>
              <a:gd name="T17" fmla="*/ 592 h 760"/>
              <a:gd name="T18" fmla="*/ 2128 w 2984"/>
              <a:gd name="T19" fmla="*/ 632 h 760"/>
              <a:gd name="T20" fmla="*/ 1784 w 2984"/>
              <a:gd name="T21" fmla="*/ 760 h 760"/>
              <a:gd name="T22" fmla="*/ 0 w 2984"/>
              <a:gd name="T23" fmla="*/ 760 h 760"/>
              <a:gd name="T24" fmla="*/ 0 w 2984"/>
              <a:gd name="T25"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4" h="760">
                <a:moveTo>
                  <a:pt x="0" y="8"/>
                </a:moveTo>
                <a:lnTo>
                  <a:pt x="1784" y="0"/>
                </a:lnTo>
                <a:cubicBezTo>
                  <a:pt x="2137" y="19"/>
                  <a:pt x="2036" y="92"/>
                  <a:pt x="2120" y="120"/>
                </a:cubicBezTo>
                <a:cubicBezTo>
                  <a:pt x="2204" y="148"/>
                  <a:pt x="2144" y="161"/>
                  <a:pt x="2288" y="168"/>
                </a:cubicBezTo>
                <a:lnTo>
                  <a:pt x="2984" y="160"/>
                </a:lnTo>
                <a:lnTo>
                  <a:pt x="2984" y="104"/>
                </a:lnTo>
                <a:lnTo>
                  <a:pt x="2976" y="616"/>
                </a:lnTo>
                <a:lnTo>
                  <a:pt x="2976" y="576"/>
                </a:lnTo>
                <a:lnTo>
                  <a:pt x="2304" y="592"/>
                </a:lnTo>
                <a:cubicBezTo>
                  <a:pt x="2163" y="601"/>
                  <a:pt x="2215" y="604"/>
                  <a:pt x="2128" y="632"/>
                </a:cubicBezTo>
                <a:cubicBezTo>
                  <a:pt x="2041" y="660"/>
                  <a:pt x="2139" y="739"/>
                  <a:pt x="1784" y="760"/>
                </a:cubicBezTo>
                <a:lnTo>
                  <a:pt x="0" y="760"/>
                </a:lnTo>
                <a:lnTo>
                  <a:pt x="0" y="8"/>
                </a:lnTo>
                <a:close/>
              </a:path>
            </a:pathLst>
          </a:custGeom>
          <a:solidFill>
            <a:srgbClr val="000080"/>
          </a:solidFill>
          <a:ln w="57150"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grpSp>
        <p:nvGrpSpPr>
          <p:cNvPr id="15" name="Group 8">
            <a:extLst>
              <a:ext uri="{FF2B5EF4-FFF2-40B4-BE49-F238E27FC236}">
                <a16:creationId xmlns:a16="http://schemas.microsoft.com/office/drawing/2014/main" id="{3A70D3D7-B270-C199-7A3F-B7406CAEA282}"/>
              </a:ext>
            </a:extLst>
          </p:cNvPr>
          <p:cNvGrpSpPr>
            <a:grpSpLocks/>
          </p:cNvGrpSpPr>
          <p:nvPr/>
        </p:nvGrpSpPr>
        <p:grpSpPr bwMode="auto">
          <a:xfrm>
            <a:off x="3655528" y="4633399"/>
            <a:ext cx="1446213" cy="193675"/>
            <a:chOff x="1411" y="1779"/>
            <a:chExt cx="911" cy="122"/>
          </a:xfrm>
        </p:grpSpPr>
        <p:sp>
          <p:nvSpPr>
            <p:cNvPr id="16" name="Freeform 9">
              <a:extLst>
                <a:ext uri="{FF2B5EF4-FFF2-40B4-BE49-F238E27FC236}">
                  <a16:creationId xmlns:a16="http://schemas.microsoft.com/office/drawing/2014/main" id="{35BF0EB3-5FD7-55A3-F3F3-CB2B6143E3F2}"/>
                </a:ext>
              </a:extLst>
            </p:cNvPr>
            <p:cNvSpPr>
              <a:spLocks/>
            </p:cNvSpPr>
            <p:nvPr/>
          </p:nvSpPr>
          <p:spPr bwMode="auto">
            <a:xfrm>
              <a:off x="1809" y="1779"/>
              <a:ext cx="513" cy="122"/>
            </a:xfrm>
            <a:custGeom>
              <a:avLst/>
              <a:gdLst>
                <a:gd name="T0" fmla="*/ 513 w 513"/>
                <a:gd name="T1" fmla="*/ 0 h 122"/>
                <a:gd name="T2" fmla="*/ 62 w 513"/>
                <a:gd name="T3" fmla="*/ 0 h 122"/>
                <a:gd name="T4" fmla="*/ 0 w 513"/>
                <a:gd name="T5" fmla="*/ 63 h 122"/>
                <a:gd name="T6" fmla="*/ 65 w 513"/>
                <a:gd name="T7" fmla="*/ 122 h 122"/>
                <a:gd name="T8" fmla="*/ 513 w 513"/>
                <a:gd name="T9" fmla="*/ 122 h 122"/>
              </a:gdLst>
              <a:ahLst/>
              <a:cxnLst>
                <a:cxn ang="0">
                  <a:pos x="T0" y="T1"/>
                </a:cxn>
                <a:cxn ang="0">
                  <a:pos x="T2" y="T3"/>
                </a:cxn>
                <a:cxn ang="0">
                  <a:pos x="T4" y="T5"/>
                </a:cxn>
                <a:cxn ang="0">
                  <a:pos x="T6" y="T7"/>
                </a:cxn>
                <a:cxn ang="0">
                  <a:pos x="T8" y="T9"/>
                </a:cxn>
              </a:cxnLst>
              <a:rect l="0" t="0" r="r" b="b"/>
              <a:pathLst>
                <a:path w="513" h="122">
                  <a:moveTo>
                    <a:pt x="513" y="0"/>
                  </a:moveTo>
                  <a:lnTo>
                    <a:pt x="62" y="0"/>
                  </a:lnTo>
                  <a:lnTo>
                    <a:pt x="0" y="63"/>
                  </a:lnTo>
                  <a:lnTo>
                    <a:pt x="65" y="122"/>
                  </a:lnTo>
                  <a:lnTo>
                    <a:pt x="513" y="122"/>
                  </a:lnTo>
                </a:path>
              </a:pathLst>
            </a:custGeom>
            <a:noFill/>
            <a:ln w="76200" cap="flat" cmpd="sng">
              <a:solidFill>
                <a:schemeClr val="accent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7" name="Line 10">
              <a:extLst>
                <a:ext uri="{FF2B5EF4-FFF2-40B4-BE49-F238E27FC236}">
                  <a16:creationId xmlns:a16="http://schemas.microsoft.com/office/drawing/2014/main" id="{A743F016-1F7A-0E43-38DB-AE313582E972}"/>
                </a:ext>
              </a:extLst>
            </p:cNvPr>
            <p:cNvSpPr>
              <a:spLocks noChangeShapeType="1"/>
            </p:cNvSpPr>
            <p:nvPr/>
          </p:nvSpPr>
          <p:spPr bwMode="auto">
            <a:xfrm flipH="1">
              <a:off x="1411" y="1841"/>
              <a:ext cx="397"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grpSp>
      <p:sp>
        <p:nvSpPr>
          <p:cNvPr id="18" name="Line 11">
            <a:extLst>
              <a:ext uri="{FF2B5EF4-FFF2-40B4-BE49-F238E27FC236}">
                <a16:creationId xmlns:a16="http://schemas.microsoft.com/office/drawing/2014/main" id="{E959765C-2A23-E018-90A7-D2DFD49ED001}"/>
              </a:ext>
            </a:extLst>
          </p:cNvPr>
          <p:cNvSpPr>
            <a:spLocks noChangeShapeType="1"/>
          </p:cNvSpPr>
          <p:nvPr/>
        </p:nvSpPr>
        <p:spPr bwMode="auto">
          <a:xfrm>
            <a:off x="3628541" y="4922324"/>
            <a:ext cx="14732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9" name="Line 12">
            <a:extLst>
              <a:ext uri="{FF2B5EF4-FFF2-40B4-BE49-F238E27FC236}">
                <a16:creationId xmlns:a16="http://schemas.microsoft.com/office/drawing/2014/main" id="{5B5BDAEE-0EDA-A98A-0EEB-9CE0029FD058}"/>
              </a:ext>
            </a:extLst>
          </p:cNvPr>
          <p:cNvSpPr>
            <a:spLocks noChangeShapeType="1"/>
          </p:cNvSpPr>
          <p:nvPr/>
        </p:nvSpPr>
        <p:spPr bwMode="auto">
          <a:xfrm>
            <a:off x="3634891" y="4538149"/>
            <a:ext cx="14732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0" name="Line 13">
            <a:extLst>
              <a:ext uri="{FF2B5EF4-FFF2-40B4-BE49-F238E27FC236}">
                <a16:creationId xmlns:a16="http://schemas.microsoft.com/office/drawing/2014/main" id="{B77D72DC-B109-D964-B1D9-39CCEA472A14}"/>
              </a:ext>
            </a:extLst>
          </p:cNvPr>
          <p:cNvSpPr>
            <a:spLocks noChangeShapeType="1"/>
          </p:cNvSpPr>
          <p:nvPr/>
        </p:nvSpPr>
        <p:spPr bwMode="auto">
          <a:xfrm>
            <a:off x="3663466" y="4314311"/>
            <a:ext cx="36671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1" name="Line 14">
            <a:extLst>
              <a:ext uri="{FF2B5EF4-FFF2-40B4-BE49-F238E27FC236}">
                <a16:creationId xmlns:a16="http://schemas.microsoft.com/office/drawing/2014/main" id="{F9DE05AE-D89B-F167-7E24-1DFEB5109534}"/>
              </a:ext>
            </a:extLst>
          </p:cNvPr>
          <p:cNvSpPr>
            <a:spLocks noChangeShapeType="1"/>
          </p:cNvSpPr>
          <p:nvPr/>
        </p:nvSpPr>
        <p:spPr bwMode="auto">
          <a:xfrm>
            <a:off x="4030178" y="4314311"/>
            <a:ext cx="885825"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2" name="Freeform 15">
            <a:extLst>
              <a:ext uri="{FF2B5EF4-FFF2-40B4-BE49-F238E27FC236}">
                <a16:creationId xmlns:a16="http://schemas.microsoft.com/office/drawing/2014/main" id="{DE49C4B4-8DCA-EC5C-47AA-1C53259BB914}"/>
              </a:ext>
            </a:extLst>
          </p:cNvPr>
          <p:cNvSpPr>
            <a:spLocks/>
          </p:cNvSpPr>
          <p:nvPr/>
        </p:nvSpPr>
        <p:spPr bwMode="auto">
          <a:xfrm>
            <a:off x="3258653" y="4311136"/>
            <a:ext cx="395288" cy="112713"/>
          </a:xfrm>
          <a:custGeom>
            <a:avLst/>
            <a:gdLst>
              <a:gd name="T0" fmla="*/ 0 w 249"/>
              <a:gd name="T1" fmla="*/ 71 h 71"/>
              <a:gd name="T2" fmla="*/ 41 w 249"/>
              <a:gd name="T3" fmla="*/ 67 h 71"/>
              <a:gd name="T4" fmla="*/ 68 w 249"/>
              <a:gd name="T5" fmla="*/ 52 h 71"/>
              <a:gd name="T6" fmla="*/ 89 w 249"/>
              <a:gd name="T7" fmla="*/ 46 h 71"/>
              <a:gd name="T8" fmla="*/ 101 w 249"/>
              <a:gd name="T9" fmla="*/ 37 h 71"/>
              <a:gd name="T10" fmla="*/ 119 w 249"/>
              <a:gd name="T11" fmla="*/ 25 h 71"/>
              <a:gd name="T12" fmla="*/ 158 w 249"/>
              <a:gd name="T13" fmla="*/ 16 h 71"/>
              <a:gd name="T14" fmla="*/ 179 w 249"/>
              <a:gd name="T15" fmla="*/ 10 h 71"/>
              <a:gd name="T16" fmla="*/ 213 w 249"/>
              <a:gd name="T17" fmla="*/ 4 h 71"/>
              <a:gd name="T18" fmla="*/ 234 w 249"/>
              <a:gd name="T19" fmla="*/ 2 h 71"/>
              <a:gd name="T20" fmla="*/ 249 w 249"/>
              <a:gd name="T21"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71">
                <a:moveTo>
                  <a:pt x="0" y="71"/>
                </a:moveTo>
                <a:cubicBezTo>
                  <a:pt x="24" y="70"/>
                  <a:pt x="25" y="70"/>
                  <a:pt x="41" y="67"/>
                </a:cubicBezTo>
                <a:cubicBezTo>
                  <a:pt x="48" y="61"/>
                  <a:pt x="59" y="54"/>
                  <a:pt x="68" y="52"/>
                </a:cubicBezTo>
                <a:cubicBezTo>
                  <a:pt x="74" y="49"/>
                  <a:pt x="82" y="47"/>
                  <a:pt x="89" y="46"/>
                </a:cubicBezTo>
                <a:cubicBezTo>
                  <a:pt x="94" y="42"/>
                  <a:pt x="94" y="38"/>
                  <a:pt x="101" y="37"/>
                </a:cubicBezTo>
                <a:cubicBezTo>
                  <a:pt x="109" y="33"/>
                  <a:pt x="110" y="27"/>
                  <a:pt x="119" y="25"/>
                </a:cubicBezTo>
                <a:cubicBezTo>
                  <a:pt x="130" y="17"/>
                  <a:pt x="145" y="19"/>
                  <a:pt x="158" y="16"/>
                </a:cubicBezTo>
                <a:cubicBezTo>
                  <a:pt x="165" y="10"/>
                  <a:pt x="169" y="11"/>
                  <a:pt x="179" y="10"/>
                </a:cubicBezTo>
                <a:cubicBezTo>
                  <a:pt x="189" y="5"/>
                  <a:pt x="202" y="5"/>
                  <a:pt x="213" y="4"/>
                </a:cubicBezTo>
                <a:cubicBezTo>
                  <a:pt x="224" y="0"/>
                  <a:pt x="217" y="2"/>
                  <a:pt x="234" y="2"/>
                </a:cubicBezTo>
                <a:lnTo>
                  <a:pt x="249" y="2"/>
                </a:lnTo>
              </a:path>
            </a:pathLst>
          </a:custGeom>
          <a:noFill/>
          <a:ln w="9525" cap="flat" cmpd="sng">
            <a:solidFill>
              <a:srgbClr val="68BA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3" name="Freeform 16">
            <a:extLst>
              <a:ext uri="{FF2B5EF4-FFF2-40B4-BE49-F238E27FC236}">
                <a16:creationId xmlns:a16="http://schemas.microsoft.com/office/drawing/2014/main" id="{FDA9E316-65EB-9ACB-37FA-E11E17C2DDC9}"/>
              </a:ext>
            </a:extLst>
          </p:cNvPr>
          <p:cNvSpPr>
            <a:spLocks/>
          </p:cNvSpPr>
          <p:nvPr/>
        </p:nvSpPr>
        <p:spPr bwMode="auto">
          <a:xfrm>
            <a:off x="3242778" y="4736586"/>
            <a:ext cx="382588" cy="285750"/>
          </a:xfrm>
          <a:custGeom>
            <a:avLst/>
            <a:gdLst>
              <a:gd name="T0" fmla="*/ 0 w 241"/>
              <a:gd name="T1" fmla="*/ 180 h 180"/>
              <a:gd name="T2" fmla="*/ 39 w 241"/>
              <a:gd name="T3" fmla="*/ 163 h 180"/>
              <a:gd name="T4" fmla="*/ 81 w 241"/>
              <a:gd name="T5" fmla="*/ 120 h 180"/>
              <a:gd name="T6" fmla="*/ 94 w 241"/>
              <a:gd name="T7" fmla="*/ 102 h 180"/>
              <a:gd name="T8" fmla="*/ 114 w 241"/>
              <a:gd name="T9" fmla="*/ 78 h 180"/>
              <a:gd name="T10" fmla="*/ 132 w 241"/>
              <a:gd name="T11" fmla="*/ 58 h 180"/>
              <a:gd name="T12" fmla="*/ 156 w 241"/>
              <a:gd name="T13" fmla="*/ 33 h 180"/>
              <a:gd name="T14" fmla="*/ 180 w 241"/>
              <a:gd name="T15" fmla="*/ 15 h 180"/>
              <a:gd name="T16" fmla="*/ 234 w 241"/>
              <a:gd name="T17" fmla="*/ 3 h 180"/>
              <a:gd name="T18" fmla="*/ 241 w 241"/>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80">
                <a:moveTo>
                  <a:pt x="0" y="180"/>
                </a:moveTo>
                <a:cubicBezTo>
                  <a:pt x="19" y="178"/>
                  <a:pt x="23" y="169"/>
                  <a:pt x="39" y="163"/>
                </a:cubicBezTo>
                <a:cubicBezTo>
                  <a:pt x="53" y="149"/>
                  <a:pt x="65" y="133"/>
                  <a:pt x="81" y="120"/>
                </a:cubicBezTo>
                <a:cubicBezTo>
                  <a:pt x="83" y="112"/>
                  <a:pt x="88" y="108"/>
                  <a:pt x="94" y="102"/>
                </a:cubicBezTo>
                <a:cubicBezTo>
                  <a:pt x="98" y="93"/>
                  <a:pt x="104" y="80"/>
                  <a:pt x="114" y="78"/>
                </a:cubicBezTo>
                <a:cubicBezTo>
                  <a:pt x="116" y="70"/>
                  <a:pt x="124" y="61"/>
                  <a:pt x="132" y="58"/>
                </a:cubicBezTo>
                <a:cubicBezTo>
                  <a:pt x="139" y="47"/>
                  <a:pt x="145" y="40"/>
                  <a:pt x="156" y="33"/>
                </a:cubicBezTo>
                <a:cubicBezTo>
                  <a:pt x="162" y="26"/>
                  <a:pt x="171" y="17"/>
                  <a:pt x="180" y="15"/>
                </a:cubicBezTo>
                <a:cubicBezTo>
                  <a:pt x="197" y="6"/>
                  <a:pt x="215" y="6"/>
                  <a:pt x="234" y="3"/>
                </a:cubicBezTo>
                <a:cubicBezTo>
                  <a:pt x="239" y="1"/>
                  <a:pt x="237" y="1"/>
                  <a:pt x="241" y="0"/>
                </a:cubicBezTo>
              </a:path>
            </a:pathLst>
          </a:custGeom>
          <a:noFill/>
          <a:ln w="9525" cap="flat" cmpd="sng">
            <a:solidFill>
              <a:srgbClr val="68BA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4" name="Rectangle 17">
            <a:extLst>
              <a:ext uri="{FF2B5EF4-FFF2-40B4-BE49-F238E27FC236}">
                <a16:creationId xmlns:a16="http://schemas.microsoft.com/office/drawing/2014/main" id="{767A58C3-C0DA-E864-9F9C-E2795CEF053A}"/>
              </a:ext>
            </a:extLst>
          </p:cNvPr>
          <p:cNvSpPr>
            <a:spLocks noChangeArrowheads="1"/>
          </p:cNvSpPr>
          <p:nvPr/>
        </p:nvSpPr>
        <p:spPr bwMode="auto">
          <a:xfrm>
            <a:off x="3244366" y="3968236"/>
            <a:ext cx="406400" cy="1549400"/>
          </a:xfrm>
          <a:prstGeom prst="rect">
            <a:avLst/>
          </a:prstGeom>
          <a:noFill/>
          <a:ln w="76200" algn="ctr">
            <a:solidFill>
              <a:srgbClr val="68BA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5" name="AutoShape 18">
            <a:extLst>
              <a:ext uri="{FF2B5EF4-FFF2-40B4-BE49-F238E27FC236}">
                <a16:creationId xmlns:a16="http://schemas.microsoft.com/office/drawing/2014/main" id="{8CF5C98B-1358-E4BF-D472-7AC9C6409549}"/>
              </a:ext>
            </a:extLst>
          </p:cNvPr>
          <p:cNvSpPr>
            <a:spLocks noChangeArrowheads="1"/>
          </p:cNvSpPr>
          <p:nvPr/>
        </p:nvSpPr>
        <p:spPr bwMode="auto">
          <a:xfrm>
            <a:off x="3453916" y="5771636"/>
            <a:ext cx="1041400" cy="609600"/>
          </a:xfrm>
          <a:prstGeom prst="wedgeRectCallout">
            <a:avLst>
              <a:gd name="adj1" fmla="val 1218"/>
              <a:gd name="adj2" fmla="val -192449"/>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entury Gothic"/>
                <a:ea typeface="+mn-ea"/>
                <a:cs typeface="+mn-cs"/>
              </a:rPr>
              <a:t> </a:t>
            </a:r>
            <a:r>
              <a:rPr lang="fa-IR" sz="1600" dirty="0">
                <a:cs typeface="B Nazanin" panose="00000400000000000000" pitchFamily="2" charset="-78"/>
              </a:rPr>
              <a:t>پوشش شیشه ای</a:t>
            </a:r>
            <a:endParaRPr kumimoji="0" lang="en-US" sz="1400" b="1" i="0" u="none" strike="noStrike" kern="1200" cap="none" spc="0" normalizeH="0" baseline="0" noProof="0" dirty="0">
              <a:ln>
                <a:noFill/>
              </a:ln>
              <a:solidFill>
                <a:srgbClr val="FFFF00"/>
              </a:solidFill>
              <a:effectLst/>
              <a:uLnTx/>
              <a:uFillTx/>
              <a:latin typeface="Century Gothic"/>
              <a:cs typeface="B Nazanin" panose="00000400000000000000" pitchFamily="2" charset="-78"/>
            </a:endParaRPr>
          </a:p>
        </p:txBody>
      </p:sp>
      <p:sp>
        <p:nvSpPr>
          <p:cNvPr id="26" name="AutoShape 21">
            <a:extLst>
              <a:ext uri="{FF2B5EF4-FFF2-40B4-BE49-F238E27FC236}">
                <a16:creationId xmlns:a16="http://schemas.microsoft.com/office/drawing/2014/main" id="{F7E8602E-544D-F94E-CD72-3B180C683B49}"/>
              </a:ext>
            </a:extLst>
          </p:cNvPr>
          <p:cNvSpPr>
            <a:spLocks noChangeArrowheads="1"/>
          </p:cNvSpPr>
          <p:nvPr/>
        </p:nvSpPr>
        <p:spPr bwMode="auto">
          <a:xfrm>
            <a:off x="5130316" y="5733536"/>
            <a:ext cx="1562100" cy="609600"/>
          </a:xfrm>
          <a:prstGeom prst="wedgeRectCallout">
            <a:avLst>
              <a:gd name="adj1" fmla="val 39023"/>
              <a:gd name="adj2" fmla="val -173699"/>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err="1">
                <a:cs typeface="B Nazanin" panose="00000400000000000000" pitchFamily="2" charset="-78"/>
              </a:rPr>
              <a:t>Ar</a:t>
            </a:r>
            <a:r>
              <a:rPr lang="fa-IR" dirty="0">
                <a:cs typeface="B Nazanin" panose="00000400000000000000" pitchFamily="2" charset="-78"/>
              </a:rPr>
              <a:t>یا</a:t>
            </a:r>
            <a:r>
              <a:rPr lang="en-US" dirty="0">
                <a:cs typeface="B Nazanin" panose="00000400000000000000" pitchFamily="2" charset="-78"/>
              </a:rPr>
              <a:t>Ne  </a:t>
            </a:r>
          </a:p>
        </p:txBody>
      </p:sp>
      <p:sp>
        <p:nvSpPr>
          <p:cNvPr id="27" name="AutoShape 22">
            <a:extLst>
              <a:ext uri="{FF2B5EF4-FFF2-40B4-BE49-F238E27FC236}">
                <a16:creationId xmlns:a16="http://schemas.microsoft.com/office/drawing/2014/main" id="{F5804178-5EEA-DD13-B193-86CCF482DE92}"/>
              </a:ext>
            </a:extLst>
          </p:cNvPr>
          <p:cNvSpPr>
            <a:spLocks noChangeArrowheads="1"/>
          </p:cNvSpPr>
          <p:nvPr/>
        </p:nvSpPr>
        <p:spPr bwMode="auto">
          <a:xfrm>
            <a:off x="5560218" y="3459163"/>
            <a:ext cx="1223963" cy="361950"/>
          </a:xfrm>
          <a:prstGeom prst="wedgeRectCallout">
            <a:avLst>
              <a:gd name="adj1" fmla="val -92671"/>
              <a:gd name="adj2" fmla="val 315352"/>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a-IR" dirty="0">
                <a:cs typeface="B Nazanin" panose="00000400000000000000" pitchFamily="2" charset="-78"/>
              </a:rPr>
              <a:t>کاتد توخالی</a:t>
            </a:r>
            <a:endParaRPr lang="en-US" dirty="0">
              <a:cs typeface="B Nazanin" panose="00000400000000000000" pitchFamily="2" charset="-78"/>
            </a:endParaRPr>
          </a:p>
        </p:txBody>
      </p:sp>
      <p:sp>
        <p:nvSpPr>
          <p:cNvPr id="28" name="AutoShape 19">
            <a:extLst>
              <a:ext uri="{FF2B5EF4-FFF2-40B4-BE49-F238E27FC236}">
                <a16:creationId xmlns:a16="http://schemas.microsoft.com/office/drawing/2014/main" id="{23CEE64A-8E07-356B-AADF-65F97F95263B}"/>
              </a:ext>
            </a:extLst>
          </p:cNvPr>
          <p:cNvSpPr>
            <a:spLocks noChangeArrowheads="1"/>
          </p:cNvSpPr>
          <p:nvPr/>
        </p:nvSpPr>
        <p:spPr bwMode="auto">
          <a:xfrm>
            <a:off x="3332775" y="3447536"/>
            <a:ext cx="784225" cy="381000"/>
          </a:xfrm>
          <a:prstGeom prst="wedgeRectCallout">
            <a:avLst>
              <a:gd name="adj1" fmla="val 59310"/>
              <a:gd name="adj2" fmla="val 172083"/>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a-IR" dirty="0">
                <a:cs typeface="B Nazanin" panose="00000400000000000000" pitchFamily="2" charset="-78"/>
              </a:rPr>
              <a:t>آند</a:t>
            </a:r>
            <a:endParaRPr lang="en-US" dirty="0">
              <a:cs typeface="B Nazanin" panose="00000400000000000000" pitchFamily="2" charset="-78"/>
            </a:endParaRPr>
          </a:p>
        </p:txBody>
      </p:sp>
      <p:sp>
        <p:nvSpPr>
          <p:cNvPr id="29" name="AutoShape 20">
            <a:extLst>
              <a:ext uri="{FF2B5EF4-FFF2-40B4-BE49-F238E27FC236}">
                <a16:creationId xmlns:a16="http://schemas.microsoft.com/office/drawing/2014/main" id="{04B5BC47-23B7-65C7-13D3-3BF063B2A825}"/>
              </a:ext>
            </a:extLst>
          </p:cNvPr>
          <p:cNvSpPr>
            <a:spLocks noChangeArrowheads="1"/>
          </p:cNvSpPr>
          <p:nvPr/>
        </p:nvSpPr>
        <p:spPr bwMode="auto">
          <a:xfrm>
            <a:off x="8202739" y="5701785"/>
            <a:ext cx="2127250" cy="452438"/>
          </a:xfrm>
          <a:prstGeom prst="wedgeRectCallout">
            <a:avLst>
              <a:gd name="adj1" fmla="val -44625"/>
              <a:gd name="adj2" fmla="val -275616"/>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a-IR" sz="1600" dirty="0">
                <a:cs typeface="B Nazanin" panose="00000400000000000000" pitchFamily="2" charset="-78"/>
              </a:rPr>
              <a:t>پنجره پیرکسی یا کوارتزی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1200" cap="none" spc="0" normalizeH="0" baseline="0" noProof="0" dirty="0">
                <a:ln>
                  <a:noFill/>
                </a:ln>
                <a:solidFill>
                  <a:srgbClr val="FFFF00"/>
                </a:solidFill>
                <a:effectLst/>
                <a:uLnTx/>
                <a:uFillTx/>
                <a:latin typeface="Century Gothic"/>
                <a:cs typeface="B Nazanin" panose="00000400000000000000" pitchFamily="2" charset="-78"/>
              </a:rPr>
              <a:t>   </a:t>
            </a:r>
            <a:endParaRPr kumimoji="0" lang="en-US" sz="1600" b="1" i="0" u="none" strike="noStrike" kern="1200" cap="none" spc="0" normalizeH="0" baseline="0" noProof="0" dirty="0">
              <a:ln>
                <a:noFill/>
              </a:ln>
              <a:solidFill>
                <a:srgbClr val="FFFF00"/>
              </a:solidFill>
              <a:effectLst/>
              <a:uLnTx/>
              <a:uFillTx/>
              <a:latin typeface="Century Gothic"/>
              <a:cs typeface="B Nazanin" panose="00000400000000000000" pitchFamily="2" charset="-78"/>
            </a:endParaRPr>
          </a:p>
        </p:txBody>
      </p:sp>
    </p:spTree>
    <p:extLst>
      <p:ext uri="{BB962C8B-B14F-4D97-AF65-F5344CB8AC3E}">
        <p14:creationId xmlns:p14="http://schemas.microsoft.com/office/powerpoint/2010/main" val="32059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500"/>
                                        <p:tgtEl>
                                          <p:spTgt spid="13"/>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amond(in)">
                                      <p:cBhvr>
                                        <p:cTn id="14" dur="500"/>
                                        <p:tgtEl>
                                          <p:spTgt spid="14"/>
                                        </p:tgtEl>
                                      </p:cBhvr>
                                    </p:animEffect>
                                  </p:childTnLst>
                                </p:cTn>
                              </p:par>
                              <p:par>
                                <p:cTn id="15" presetID="8"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500"/>
                                        <p:tgtEl>
                                          <p:spTgt spid="15"/>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amond(in)">
                                      <p:cBhvr>
                                        <p:cTn id="20" dur="500"/>
                                        <p:tgtEl>
                                          <p:spTgt spid="1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in)">
                                      <p:cBhvr>
                                        <p:cTn id="23" dur="500"/>
                                        <p:tgtEl>
                                          <p:spTgt spid="1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500"/>
                                        <p:tgtEl>
                                          <p:spTgt spid="2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amond(in)">
                                      <p:cBhvr>
                                        <p:cTn id="29" dur="500"/>
                                        <p:tgtEl>
                                          <p:spTgt spid="21"/>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amond(in)">
                                      <p:cBhvr>
                                        <p:cTn id="32" dur="500"/>
                                        <p:tgtEl>
                                          <p:spTgt spid="2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500"/>
                                        <p:tgtEl>
                                          <p:spTgt spid="23"/>
                                        </p:tgtEl>
                                      </p:cBhvr>
                                    </p:animEffect>
                                  </p:childTnLst>
                                </p:cTn>
                              </p:par>
                            </p:childTnLst>
                          </p:cTn>
                        </p:par>
                        <p:par>
                          <p:cTn id="36" fill="hold">
                            <p:stCondLst>
                              <p:cond delay="1000"/>
                            </p:stCondLst>
                            <p:childTnLst>
                              <p:par>
                                <p:cTn id="37" presetID="8"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amond(in)">
                                      <p:cBhvr>
                                        <p:cTn id="39" dur="500"/>
                                        <p:tgtEl>
                                          <p:spTgt spid="24"/>
                                        </p:tgtEl>
                                      </p:cBhvr>
                                    </p:animEffect>
                                  </p:childTnLst>
                                </p:cTn>
                              </p:par>
                            </p:childTnLst>
                          </p:cTn>
                        </p:par>
                        <p:par>
                          <p:cTn id="40" fill="hold">
                            <p:stCondLst>
                              <p:cond delay="1500"/>
                            </p:stCondLst>
                            <p:childTnLst>
                              <p:par>
                                <p:cTn id="41" presetID="8"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500"/>
                                        <p:tgtEl>
                                          <p:spTgt spid="25"/>
                                        </p:tgtEl>
                                      </p:cBhvr>
                                    </p:animEffect>
                                  </p:childTnLst>
                                </p:cTn>
                              </p:par>
                            </p:childTnLst>
                          </p:cTn>
                        </p:par>
                        <p:par>
                          <p:cTn id="44" fill="hold">
                            <p:stCondLst>
                              <p:cond delay="2000"/>
                            </p:stCondLst>
                            <p:childTnLst>
                              <p:par>
                                <p:cTn id="45" presetID="8" presetClass="entr" presetSubtype="1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amond(in)">
                                      <p:cBhvr>
                                        <p:cTn id="47" dur="500"/>
                                        <p:tgtEl>
                                          <p:spTgt spid="26"/>
                                        </p:tgtEl>
                                      </p:cBhvr>
                                    </p:animEffect>
                                  </p:childTnLst>
                                </p:cTn>
                              </p:par>
                            </p:childTnLst>
                          </p:cTn>
                        </p:par>
                        <p:par>
                          <p:cTn id="48" fill="hold">
                            <p:stCondLst>
                              <p:cond delay="2500"/>
                            </p:stCondLst>
                            <p:childTnLst>
                              <p:par>
                                <p:cTn id="49" presetID="8"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amond(in)">
                                      <p:cBhvr>
                                        <p:cTn id="51" dur="500"/>
                                        <p:tgtEl>
                                          <p:spTgt spid="27"/>
                                        </p:tgtEl>
                                      </p:cBhvr>
                                    </p:animEffect>
                                  </p:childTnLst>
                                </p:cTn>
                              </p:par>
                            </p:childTnLst>
                          </p:cTn>
                        </p:par>
                        <p:par>
                          <p:cTn id="52" fill="hold">
                            <p:stCondLst>
                              <p:cond delay="3000"/>
                            </p:stCondLst>
                            <p:childTnLst>
                              <p:par>
                                <p:cTn id="53" presetID="8"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amond(in)">
                                      <p:cBhvr>
                                        <p:cTn id="55" dur="500"/>
                                        <p:tgtEl>
                                          <p:spTgt spid="28"/>
                                        </p:tgtEl>
                                      </p:cBhvr>
                                    </p:animEffect>
                                  </p:childTnLst>
                                </p:cTn>
                              </p:par>
                            </p:childTnLst>
                          </p:cTn>
                        </p:par>
                        <p:par>
                          <p:cTn id="56" fill="hold">
                            <p:stCondLst>
                              <p:cond delay="3500"/>
                            </p:stCondLst>
                            <p:childTnLst>
                              <p:par>
                                <p:cTn id="57" presetID="8" presetClass="entr" presetSubtype="16"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amond(in)">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D6E-D43A-EF1A-07DB-C00B3209D7D1}"/>
              </a:ext>
            </a:extLst>
          </p:cNvPr>
          <p:cNvSpPr>
            <a:spLocks noGrp="1"/>
          </p:cNvSpPr>
          <p:nvPr>
            <p:ph type="title"/>
          </p:nvPr>
        </p:nvSpPr>
        <p:spPr>
          <a:xfrm>
            <a:off x="838201" y="365125"/>
            <a:ext cx="10101146" cy="1325563"/>
          </a:xfrm>
        </p:spPr>
        <p:txBody>
          <a:bodyPr>
            <a:normAutofit/>
          </a:bodyPr>
          <a:lstStyle/>
          <a:p>
            <a:pPr algn="r"/>
            <a:r>
              <a:rPr lang="fa-IR" sz="3200" b="1" dirty="0">
                <a:cs typeface="B Nazanin" panose="00000400000000000000" pitchFamily="2" charset="-78"/>
              </a:rPr>
              <a:t>لامپ تخلیه ای بدون الکترود</a:t>
            </a:r>
            <a:r>
              <a:rPr lang="en-US" sz="3200" b="1" dirty="0">
                <a:cs typeface="B Nazanin" panose="00000400000000000000" pitchFamily="2" charset="-78"/>
              </a:rPr>
              <a:t>(</a:t>
            </a:r>
            <a:r>
              <a:rPr lang="en-US" sz="3100" b="1" i="0" u="none" strike="noStrike" dirty="0">
                <a:solidFill>
                  <a:srgbClr val="333333"/>
                </a:solidFill>
                <a:effectLst/>
              </a:rPr>
              <a:t>Electroless Discharge Lamp-EDL</a:t>
            </a:r>
            <a:r>
              <a:rPr lang="en-US" sz="2800" b="1" dirty="0">
                <a:solidFill>
                  <a:srgbClr val="333333"/>
                </a:solidFill>
              </a:rPr>
              <a:t>)</a:t>
            </a:r>
            <a:br>
              <a:rPr lang="en-US" sz="1800" b="0" i="0" u="none" strike="noStrike" dirty="0">
                <a:solidFill>
                  <a:srgbClr val="333333"/>
                </a:solidFill>
                <a:effectLst/>
                <a:latin typeface="Tahoma" panose="020B0604030504040204" pitchFamily="34" charset="0"/>
              </a:rPr>
            </a:br>
            <a:endParaRPr lang="en-US" sz="3600" b="1" dirty="0">
              <a:cs typeface="B Nazanin" panose="00000400000000000000" pitchFamily="2" charset="-78"/>
            </a:endParaRPr>
          </a:p>
        </p:txBody>
      </p:sp>
      <p:sp>
        <p:nvSpPr>
          <p:cNvPr id="3" name="Content Placeholder 2">
            <a:extLst>
              <a:ext uri="{FF2B5EF4-FFF2-40B4-BE49-F238E27FC236}">
                <a16:creationId xmlns:a16="http://schemas.microsoft.com/office/drawing/2014/main" id="{84C6E898-56DB-64E1-12A7-9E6006DE14B9}"/>
              </a:ext>
            </a:extLst>
          </p:cNvPr>
          <p:cNvSpPr>
            <a:spLocks noGrp="1"/>
          </p:cNvSpPr>
          <p:nvPr>
            <p:ph idx="1"/>
          </p:nvPr>
        </p:nvSpPr>
        <p:spPr>
          <a:xfrm>
            <a:off x="838201" y="1553419"/>
            <a:ext cx="10101146" cy="4623544"/>
          </a:xfrm>
        </p:spPr>
        <p:txBody>
          <a:bodyPr/>
          <a:lstStyle/>
          <a:p>
            <a:pPr marL="0" indent="0">
              <a:lnSpc>
                <a:spcPct val="150000"/>
              </a:lnSpc>
              <a:buNone/>
            </a:pPr>
            <a:r>
              <a:rPr lang="en-US" sz="2800" b="1" dirty="0">
                <a:cs typeface="B Lotus" pitchFamily="2" charset="-78"/>
              </a:rPr>
              <a:t> </a:t>
            </a:r>
            <a:r>
              <a:rPr lang="fa-IR" sz="2000" dirty="0">
                <a:cs typeface="B Nazanin" panose="00000400000000000000" pitchFamily="2" charset="-78"/>
              </a:rPr>
              <a:t>لامپ هاي تخليه اي بدون الكترود منابع مفيدي براي طيف خطی اتمي هستند و در مقايسه با لامپ هاي كاتد</a:t>
            </a:r>
            <a:r>
              <a:rPr lang="en-US" sz="2000" dirty="0">
                <a:cs typeface="B Nazanin" panose="00000400000000000000" pitchFamily="2" charset="-78"/>
              </a:rPr>
              <a:t> </a:t>
            </a:r>
            <a:r>
              <a:rPr lang="fa-IR" sz="2000" dirty="0">
                <a:cs typeface="B Nazanin" panose="00000400000000000000" pitchFamily="2" charset="-78"/>
              </a:rPr>
              <a:t>توخالي مشابه، شدت هاي تابشي معمولاً يك تا دو مرتبه بزرگي در اختيار مي</a:t>
            </a:r>
            <a:r>
              <a:rPr lang="en-US" sz="2000" dirty="0">
                <a:cs typeface="B Nazanin" panose="00000400000000000000" pitchFamily="2" charset="-78"/>
              </a:rPr>
              <a:t> </a:t>
            </a:r>
            <a:r>
              <a:rPr lang="fa-IR" sz="2000" dirty="0">
                <a:cs typeface="B Nazanin" panose="00000400000000000000" pitchFamily="2" charset="-78"/>
              </a:rPr>
              <a:t>گذارندكه در شكل</a:t>
            </a:r>
            <a:r>
              <a:rPr lang="en-US" sz="2000" dirty="0">
                <a:cs typeface="B Nazanin" panose="00000400000000000000" pitchFamily="2" charset="-78"/>
              </a:rPr>
              <a:t> </a:t>
            </a:r>
            <a:r>
              <a:rPr lang="fa-IR" sz="2000" dirty="0">
                <a:cs typeface="B Nazanin" panose="00000400000000000000" pitchFamily="2" charset="-78"/>
              </a:rPr>
              <a:t>نشان داده شده است.</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EC2D9038-E941-4F6C-31ED-3C6446A60F82}"/>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7065046" y="1717578"/>
            <a:ext cx="6844533" cy="3409373"/>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grpSp>
        <p:nvGrpSpPr>
          <p:cNvPr id="5" name="Group 84">
            <a:extLst>
              <a:ext uri="{FF2B5EF4-FFF2-40B4-BE49-F238E27FC236}">
                <a16:creationId xmlns:a16="http://schemas.microsoft.com/office/drawing/2014/main" id="{F5B5C385-472E-B634-485D-52112D453FC6}"/>
              </a:ext>
            </a:extLst>
          </p:cNvPr>
          <p:cNvGrpSpPr>
            <a:grpSpLocks/>
          </p:cNvGrpSpPr>
          <p:nvPr/>
        </p:nvGrpSpPr>
        <p:grpSpPr bwMode="auto">
          <a:xfrm rot="1333987">
            <a:off x="3633462" y="3253625"/>
            <a:ext cx="4378446" cy="3721237"/>
            <a:chOff x="719" y="532"/>
            <a:chExt cx="3200" cy="2644"/>
          </a:xfrm>
        </p:grpSpPr>
        <p:sp>
          <p:nvSpPr>
            <p:cNvPr id="6" name="Rectangle 85">
              <a:extLst>
                <a:ext uri="{FF2B5EF4-FFF2-40B4-BE49-F238E27FC236}">
                  <a16:creationId xmlns:a16="http://schemas.microsoft.com/office/drawing/2014/main" id="{BBFC1D3D-FF0F-5D49-FF5E-AE45D9414DD7}"/>
                </a:ext>
              </a:extLst>
            </p:cNvPr>
            <p:cNvSpPr>
              <a:spLocks noChangeArrowheads="1"/>
            </p:cNvSpPr>
            <p:nvPr/>
          </p:nvSpPr>
          <p:spPr bwMode="auto">
            <a:xfrm rot="-2113572">
              <a:off x="1434" y="1523"/>
              <a:ext cx="2073" cy="661"/>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 name="Rectangle 86">
              <a:extLst>
                <a:ext uri="{FF2B5EF4-FFF2-40B4-BE49-F238E27FC236}">
                  <a16:creationId xmlns:a16="http://schemas.microsoft.com/office/drawing/2014/main" id="{91EA7F7D-448C-4355-34F2-A7B3555BE8D7}"/>
                </a:ext>
              </a:extLst>
            </p:cNvPr>
            <p:cNvSpPr>
              <a:spLocks noChangeArrowheads="1"/>
            </p:cNvSpPr>
            <p:nvPr/>
          </p:nvSpPr>
          <p:spPr bwMode="auto">
            <a:xfrm rot="-18430298">
              <a:off x="3184" y="860"/>
              <a:ext cx="725" cy="464"/>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8" name="Oval 87">
              <a:extLst>
                <a:ext uri="{FF2B5EF4-FFF2-40B4-BE49-F238E27FC236}">
                  <a16:creationId xmlns:a16="http://schemas.microsoft.com/office/drawing/2014/main" id="{16D9BE39-9957-2219-7C02-3A79F22AEF27}"/>
                </a:ext>
              </a:extLst>
            </p:cNvPr>
            <p:cNvSpPr>
              <a:spLocks noChangeArrowheads="1"/>
            </p:cNvSpPr>
            <p:nvPr/>
          </p:nvSpPr>
          <p:spPr bwMode="auto">
            <a:xfrm rot="-2137248">
              <a:off x="3173" y="875"/>
              <a:ext cx="362" cy="726"/>
            </a:xfrm>
            <a:prstGeom prst="ellipse">
              <a:avLst/>
            </a:prstGeom>
            <a:solidFill>
              <a:srgbClr val="0066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9" name="AutoShape 88">
              <a:extLst>
                <a:ext uri="{FF2B5EF4-FFF2-40B4-BE49-F238E27FC236}">
                  <a16:creationId xmlns:a16="http://schemas.microsoft.com/office/drawing/2014/main" id="{36CB3E77-E829-99EC-7A29-B8DE3C10ED4E}"/>
                </a:ext>
              </a:extLst>
            </p:cNvPr>
            <p:cNvSpPr>
              <a:spLocks noChangeArrowheads="1"/>
            </p:cNvSpPr>
            <p:nvPr/>
          </p:nvSpPr>
          <p:spPr bwMode="auto">
            <a:xfrm rot="-7437946">
              <a:off x="2659" y="869"/>
              <a:ext cx="360" cy="1447"/>
            </a:xfrm>
            <a:prstGeom prst="can">
              <a:avLst>
                <a:gd name="adj" fmla="val 54207"/>
              </a:avLst>
            </a:prstGeom>
            <a:solidFill>
              <a:srgbClr val="969696"/>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0" name="Freeform 89">
              <a:extLst>
                <a:ext uri="{FF2B5EF4-FFF2-40B4-BE49-F238E27FC236}">
                  <a16:creationId xmlns:a16="http://schemas.microsoft.com/office/drawing/2014/main" id="{E26E0B0A-B125-BEC1-8D4F-F95E9C6C2FD7}"/>
                </a:ext>
              </a:extLst>
            </p:cNvPr>
            <p:cNvSpPr>
              <a:spLocks/>
            </p:cNvSpPr>
            <p:nvPr/>
          </p:nvSpPr>
          <p:spPr bwMode="auto">
            <a:xfrm>
              <a:off x="2362" y="1699"/>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1" name="Freeform 90">
              <a:extLst>
                <a:ext uri="{FF2B5EF4-FFF2-40B4-BE49-F238E27FC236}">
                  <a16:creationId xmlns:a16="http://schemas.microsoft.com/office/drawing/2014/main" id="{E26D50A0-5BA7-DC6D-6F7B-A538BBB128BC}"/>
                </a:ext>
              </a:extLst>
            </p:cNvPr>
            <p:cNvSpPr>
              <a:spLocks/>
            </p:cNvSpPr>
            <p:nvPr/>
          </p:nvSpPr>
          <p:spPr bwMode="auto">
            <a:xfrm>
              <a:off x="2343" y="1712"/>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2" name="Freeform 91">
              <a:extLst>
                <a:ext uri="{FF2B5EF4-FFF2-40B4-BE49-F238E27FC236}">
                  <a16:creationId xmlns:a16="http://schemas.microsoft.com/office/drawing/2014/main" id="{8F0A376B-67E0-F545-D3D3-CCA6F4D9826B}"/>
                </a:ext>
              </a:extLst>
            </p:cNvPr>
            <p:cNvSpPr>
              <a:spLocks/>
            </p:cNvSpPr>
            <p:nvPr/>
          </p:nvSpPr>
          <p:spPr bwMode="auto">
            <a:xfrm>
              <a:off x="2400" y="1671"/>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3" name="Freeform 92">
              <a:extLst>
                <a:ext uri="{FF2B5EF4-FFF2-40B4-BE49-F238E27FC236}">
                  <a16:creationId xmlns:a16="http://schemas.microsoft.com/office/drawing/2014/main" id="{D09E4931-C05B-56EC-10B7-5E6F5F7E7B87}"/>
                </a:ext>
              </a:extLst>
            </p:cNvPr>
            <p:cNvSpPr>
              <a:spLocks/>
            </p:cNvSpPr>
            <p:nvPr/>
          </p:nvSpPr>
          <p:spPr bwMode="auto">
            <a:xfrm>
              <a:off x="2381" y="1683"/>
              <a:ext cx="221" cy="315"/>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4" name="Freeform 93">
              <a:extLst>
                <a:ext uri="{FF2B5EF4-FFF2-40B4-BE49-F238E27FC236}">
                  <a16:creationId xmlns:a16="http://schemas.microsoft.com/office/drawing/2014/main" id="{5C879F8A-CA01-8F18-84EB-A5C0C01833C6}"/>
                </a:ext>
              </a:extLst>
            </p:cNvPr>
            <p:cNvSpPr>
              <a:spLocks/>
            </p:cNvSpPr>
            <p:nvPr/>
          </p:nvSpPr>
          <p:spPr bwMode="auto">
            <a:xfrm>
              <a:off x="2439" y="1644"/>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5" name="Freeform 94">
              <a:extLst>
                <a:ext uri="{FF2B5EF4-FFF2-40B4-BE49-F238E27FC236}">
                  <a16:creationId xmlns:a16="http://schemas.microsoft.com/office/drawing/2014/main" id="{81C07CAD-8D0D-E7EC-B400-05861A0A825C}"/>
                </a:ext>
              </a:extLst>
            </p:cNvPr>
            <p:cNvSpPr>
              <a:spLocks/>
            </p:cNvSpPr>
            <p:nvPr/>
          </p:nvSpPr>
          <p:spPr bwMode="auto">
            <a:xfrm>
              <a:off x="2420" y="1657"/>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6" name="Freeform 95">
              <a:extLst>
                <a:ext uri="{FF2B5EF4-FFF2-40B4-BE49-F238E27FC236}">
                  <a16:creationId xmlns:a16="http://schemas.microsoft.com/office/drawing/2014/main" id="{B8A2E68E-AE30-AB88-AF97-65C67F212B5E}"/>
                </a:ext>
              </a:extLst>
            </p:cNvPr>
            <p:cNvSpPr>
              <a:spLocks/>
            </p:cNvSpPr>
            <p:nvPr/>
          </p:nvSpPr>
          <p:spPr bwMode="auto">
            <a:xfrm>
              <a:off x="2477" y="1616"/>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7" name="Freeform 96">
              <a:extLst>
                <a:ext uri="{FF2B5EF4-FFF2-40B4-BE49-F238E27FC236}">
                  <a16:creationId xmlns:a16="http://schemas.microsoft.com/office/drawing/2014/main" id="{E87D3DDA-A068-2F0D-011E-44AB6E56C72F}"/>
                </a:ext>
              </a:extLst>
            </p:cNvPr>
            <p:cNvSpPr>
              <a:spLocks/>
            </p:cNvSpPr>
            <p:nvPr/>
          </p:nvSpPr>
          <p:spPr bwMode="auto">
            <a:xfrm>
              <a:off x="2458" y="1628"/>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8" name="Freeform 97">
              <a:extLst>
                <a:ext uri="{FF2B5EF4-FFF2-40B4-BE49-F238E27FC236}">
                  <a16:creationId xmlns:a16="http://schemas.microsoft.com/office/drawing/2014/main" id="{132D6142-76A4-DB69-7C93-DD9960BBC51D}"/>
                </a:ext>
              </a:extLst>
            </p:cNvPr>
            <p:cNvSpPr>
              <a:spLocks/>
            </p:cNvSpPr>
            <p:nvPr/>
          </p:nvSpPr>
          <p:spPr bwMode="auto">
            <a:xfrm>
              <a:off x="2519" y="1591"/>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19" name="Freeform 98">
              <a:extLst>
                <a:ext uri="{FF2B5EF4-FFF2-40B4-BE49-F238E27FC236}">
                  <a16:creationId xmlns:a16="http://schemas.microsoft.com/office/drawing/2014/main" id="{00009FD9-B891-0D6C-C647-8FCC85437BDA}"/>
                </a:ext>
              </a:extLst>
            </p:cNvPr>
            <p:cNvSpPr>
              <a:spLocks/>
            </p:cNvSpPr>
            <p:nvPr/>
          </p:nvSpPr>
          <p:spPr bwMode="auto">
            <a:xfrm>
              <a:off x="2499" y="1603"/>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0" name="Freeform 99">
              <a:extLst>
                <a:ext uri="{FF2B5EF4-FFF2-40B4-BE49-F238E27FC236}">
                  <a16:creationId xmlns:a16="http://schemas.microsoft.com/office/drawing/2014/main" id="{31481DB9-9468-1900-C6DC-D4BD08B2B9F7}"/>
                </a:ext>
              </a:extLst>
            </p:cNvPr>
            <p:cNvSpPr>
              <a:spLocks/>
            </p:cNvSpPr>
            <p:nvPr/>
          </p:nvSpPr>
          <p:spPr bwMode="auto">
            <a:xfrm>
              <a:off x="2557" y="1562"/>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1" name="Freeform 100">
              <a:extLst>
                <a:ext uri="{FF2B5EF4-FFF2-40B4-BE49-F238E27FC236}">
                  <a16:creationId xmlns:a16="http://schemas.microsoft.com/office/drawing/2014/main" id="{88CAD38D-0EF8-31E1-5371-73A0A199522A}"/>
                </a:ext>
              </a:extLst>
            </p:cNvPr>
            <p:cNvSpPr>
              <a:spLocks/>
            </p:cNvSpPr>
            <p:nvPr/>
          </p:nvSpPr>
          <p:spPr bwMode="auto">
            <a:xfrm>
              <a:off x="2538" y="1575"/>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2" name="Freeform 101">
              <a:extLst>
                <a:ext uri="{FF2B5EF4-FFF2-40B4-BE49-F238E27FC236}">
                  <a16:creationId xmlns:a16="http://schemas.microsoft.com/office/drawing/2014/main" id="{1D657631-91A0-CCAC-26F0-6509EA4876EC}"/>
                </a:ext>
              </a:extLst>
            </p:cNvPr>
            <p:cNvSpPr>
              <a:spLocks/>
            </p:cNvSpPr>
            <p:nvPr/>
          </p:nvSpPr>
          <p:spPr bwMode="auto">
            <a:xfrm>
              <a:off x="2596" y="1535"/>
              <a:ext cx="221" cy="315"/>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3" name="Freeform 102">
              <a:extLst>
                <a:ext uri="{FF2B5EF4-FFF2-40B4-BE49-F238E27FC236}">
                  <a16:creationId xmlns:a16="http://schemas.microsoft.com/office/drawing/2014/main" id="{6C4D0487-EABF-D45C-3D22-C4AA1DC4BDF9}"/>
                </a:ext>
              </a:extLst>
            </p:cNvPr>
            <p:cNvSpPr>
              <a:spLocks/>
            </p:cNvSpPr>
            <p:nvPr/>
          </p:nvSpPr>
          <p:spPr bwMode="auto">
            <a:xfrm>
              <a:off x="2576" y="1548"/>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4" name="Freeform 103">
              <a:extLst>
                <a:ext uri="{FF2B5EF4-FFF2-40B4-BE49-F238E27FC236}">
                  <a16:creationId xmlns:a16="http://schemas.microsoft.com/office/drawing/2014/main" id="{4F3FDFE6-D6E6-CCBE-ECF0-4013FB3E45C8}"/>
                </a:ext>
              </a:extLst>
            </p:cNvPr>
            <p:cNvSpPr>
              <a:spLocks/>
            </p:cNvSpPr>
            <p:nvPr/>
          </p:nvSpPr>
          <p:spPr bwMode="auto">
            <a:xfrm>
              <a:off x="2634" y="1507"/>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5" name="Freeform 104">
              <a:extLst>
                <a:ext uri="{FF2B5EF4-FFF2-40B4-BE49-F238E27FC236}">
                  <a16:creationId xmlns:a16="http://schemas.microsoft.com/office/drawing/2014/main" id="{1944EC1A-5A06-6CD4-7F8B-B7A810E79C8C}"/>
                </a:ext>
              </a:extLst>
            </p:cNvPr>
            <p:cNvSpPr>
              <a:spLocks/>
            </p:cNvSpPr>
            <p:nvPr/>
          </p:nvSpPr>
          <p:spPr bwMode="auto">
            <a:xfrm>
              <a:off x="2615" y="1520"/>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6" name="Freeform 105">
              <a:extLst>
                <a:ext uri="{FF2B5EF4-FFF2-40B4-BE49-F238E27FC236}">
                  <a16:creationId xmlns:a16="http://schemas.microsoft.com/office/drawing/2014/main" id="{B7AEEAF3-214F-B591-12A1-E139CE69ECF3}"/>
                </a:ext>
              </a:extLst>
            </p:cNvPr>
            <p:cNvSpPr>
              <a:spLocks/>
            </p:cNvSpPr>
            <p:nvPr/>
          </p:nvSpPr>
          <p:spPr bwMode="auto">
            <a:xfrm>
              <a:off x="2673" y="1482"/>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7" name="Freeform 106">
              <a:extLst>
                <a:ext uri="{FF2B5EF4-FFF2-40B4-BE49-F238E27FC236}">
                  <a16:creationId xmlns:a16="http://schemas.microsoft.com/office/drawing/2014/main" id="{63D322DB-83C9-6F64-6B85-F306B5100169}"/>
                </a:ext>
              </a:extLst>
            </p:cNvPr>
            <p:cNvSpPr>
              <a:spLocks/>
            </p:cNvSpPr>
            <p:nvPr/>
          </p:nvSpPr>
          <p:spPr bwMode="auto">
            <a:xfrm>
              <a:off x="2654" y="1494"/>
              <a:ext cx="221" cy="315"/>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8" name="Freeform 107">
              <a:extLst>
                <a:ext uri="{FF2B5EF4-FFF2-40B4-BE49-F238E27FC236}">
                  <a16:creationId xmlns:a16="http://schemas.microsoft.com/office/drawing/2014/main" id="{550BBC5F-0BAB-A4A2-8197-04EEE5CEC5A5}"/>
                </a:ext>
              </a:extLst>
            </p:cNvPr>
            <p:cNvSpPr>
              <a:spLocks/>
            </p:cNvSpPr>
            <p:nvPr/>
          </p:nvSpPr>
          <p:spPr bwMode="auto">
            <a:xfrm>
              <a:off x="2711" y="1454"/>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29" name="Freeform 108">
              <a:extLst>
                <a:ext uri="{FF2B5EF4-FFF2-40B4-BE49-F238E27FC236}">
                  <a16:creationId xmlns:a16="http://schemas.microsoft.com/office/drawing/2014/main" id="{6A02C3C9-0AB3-FCEF-B944-8AEB6732AA5E}"/>
                </a:ext>
              </a:extLst>
            </p:cNvPr>
            <p:cNvSpPr>
              <a:spLocks/>
            </p:cNvSpPr>
            <p:nvPr/>
          </p:nvSpPr>
          <p:spPr bwMode="auto">
            <a:xfrm>
              <a:off x="2692" y="1466"/>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0" name="Freeform 109">
              <a:extLst>
                <a:ext uri="{FF2B5EF4-FFF2-40B4-BE49-F238E27FC236}">
                  <a16:creationId xmlns:a16="http://schemas.microsoft.com/office/drawing/2014/main" id="{FE8AB770-56E2-FB3F-F369-7CCBE2FDAE44}"/>
                </a:ext>
              </a:extLst>
            </p:cNvPr>
            <p:cNvSpPr>
              <a:spLocks/>
            </p:cNvSpPr>
            <p:nvPr/>
          </p:nvSpPr>
          <p:spPr bwMode="auto">
            <a:xfrm>
              <a:off x="2750" y="1427"/>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1" name="Freeform 110">
              <a:extLst>
                <a:ext uri="{FF2B5EF4-FFF2-40B4-BE49-F238E27FC236}">
                  <a16:creationId xmlns:a16="http://schemas.microsoft.com/office/drawing/2014/main" id="{A576497B-CA83-FF26-D9DE-B7446B10B801}"/>
                </a:ext>
              </a:extLst>
            </p:cNvPr>
            <p:cNvSpPr>
              <a:spLocks/>
            </p:cNvSpPr>
            <p:nvPr/>
          </p:nvSpPr>
          <p:spPr bwMode="auto">
            <a:xfrm>
              <a:off x="2731" y="1439"/>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2" name="Freeform 111">
              <a:extLst>
                <a:ext uri="{FF2B5EF4-FFF2-40B4-BE49-F238E27FC236}">
                  <a16:creationId xmlns:a16="http://schemas.microsoft.com/office/drawing/2014/main" id="{DDE76A85-3743-CE7A-96BF-F0D799CB96B2}"/>
                </a:ext>
              </a:extLst>
            </p:cNvPr>
            <p:cNvSpPr>
              <a:spLocks/>
            </p:cNvSpPr>
            <p:nvPr/>
          </p:nvSpPr>
          <p:spPr bwMode="auto">
            <a:xfrm>
              <a:off x="2788" y="1398"/>
              <a:ext cx="222" cy="315"/>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3" name="Freeform 112">
              <a:extLst>
                <a:ext uri="{FF2B5EF4-FFF2-40B4-BE49-F238E27FC236}">
                  <a16:creationId xmlns:a16="http://schemas.microsoft.com/office/drawing/2014/main" id="{56130B3B-4019-C7E6-FFEC-39ABE4298E97}"/>
                </a:ext>
              </a:extLst>
            </p:cNvPr>
            <p:cNvSpPr>
              <a:spLocks/>
            </p:cNvSpPr>
            <p:nvPr/>
          </p:nvSpPr>
          <p:spPr bwMode="auto">
            <a:xfrm>
              <a:off x="2769" y="1411"/>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4" name="Freeform 113">
              <a:extLst>
                <a:ext uri="{FF2B5EF4-FFF2-40B4-BE49-F238E27FC236}">
                  <a16:creationId xmlns:a16="http://schemas.microsoft.com/office/drawing/2014/main" id="{677A1274-0249-ACB0-7EE9-5B6A0F725210}"/>
                </a:ext>
              </a:extLst>
            </p:cNvPr>
            <p:cNvSpPr>
              <a:spLocks/>
            </p:cNvSpPr>
            <p:nvPr/>
          </p:nvSpPr>
          <p:spPr bwMode="auto">
            <a:xfrm>
              <a:off x="2830" y="1373"/>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5" name="Freeform 114">
              <a:extLst>
                <a:ext uri="{FF2B5EF4-FFF2-40B4-BE49-F238E27FC236}">
                  <a16:creationId xmlns:a16="http://schemas.microsoft.com/office/drawing/2014/main" id="{3616814C-AECB-D275-9367-F2E86CD85F2B}"/>
                </a:ext>
              </a:extLst>
            </p:cNvPr>
            <p:cNvSpPr>
              <a:spLocks/>
            </p:cNvSpPr>
            <p:nvPr/>
          </p:nvSpPr>
          <p:spPr bwMode="auto">
            <a:xfrm>
              <a:off x="2811" y="1386"/>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6" name="Freeform 115">
              <a:extLst>
                <a:ext uri="{FF2B5EF4-FFF2-40B4-BE49-F238E27FC236}">
                  <a16:creationId xmlns:a16="http://schemas.microsoft.com/office/drawing/2014/main" id="{4A281DC1-3971-05C3-048E-0ED395CE9AD4}"/>
                </a:ext>
              </a:extLst>
            </p:cNvPr>
            <p:cNvSpPr>
              <a:spLocks/>
            </p:cNvSpPr>
            <p:nvPr/>
          </p:nvSpPr>
          <p:spPr bwMode="auto">
            <a:xfrm>
              <a:off x="2868" y="1345"/>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7" name="Freeform 116">
              <a:extLst>
                <a:ext uri="{FF2B5EF4-FFF2-40B4-BE49-F238E27FC236}">
                  <a16:creationId xmlns:a16="http://schemas.microsoft.com/office/drawing/2014/main" id="{3C467438-E6EE-7A6B-CA23-2AC34A4D8E30}"/>
                </a:ext>
              </a:extLst>
            </p:cNvPr>
            <p:cNvSpPr>
              <a:spLocks/>
            </p:cNvSpPr>
            <p:nvPr/>
          </p:nvSpPr>
          <p:spPr bwMode="auto">
            <a:xfrm>
              <a:off x="2849" y="1358"/>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8" name="Freeform 117">
              <a:extLst>
                <a:ext uri="{FF2B5EF4-FFF2-40B4-BE49-F238E27FC236}">
                  <a16:creationId xmlns:a16="http://schemas.microsoft.com/office/drawing/2014/main" id="{D5A06D50-40D1-7590-6EDE-C538C49C093E}"/>
                </a:ext>
              </a:extLst>
            </p:cNvPr>
            <p:cNvSpPr>
              <a:spLocks/>
            </p:cNvSpPr>
            <p:nvPr/>
          </p:nvSpPr>
          <p:spPr bwMode="auto">
            <a:xfrm>
              <a:off x="2907" y="1318"/>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39" name="Freeform 118">
              <a:extLst>
                <a:ext uri="{FF2B5EF4-FFF2-40B4-BE49-F238E27FC236}">
                  <a16:creationId xmlns:a16="http://schemas.microsoft.com/office/drawing/2014/main" id="{5BB5686A-0340-D558-6E32-0F3450DB33EA}"/>
                </a:ext>
              </a:extLst>
            </p:cNvPr>
            <p:cNvSpPr>
              <a:spLocks/>
            </p:cNvSpPr>
            <p:nvPr/>
          </p:nvSpPr>
          <p:spPr bwMode="auto">
            <a:xfrm>
              <a:off x="2888" y="1331"/>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0" name="Freeform 119">
              <a:extLst>
                <a:ext uri="{FF2B5EF4-FFF2-40B4-BE49-F238E27FC236}">
                  <a16:creationId xmlns:a16="http://schemas.microsoft.com/office/drawing/2014/main" id="{7F29FB89-9944-9A2A-8371-00AD57029B9B}"/>
                </a:ext>
              </a:extLst>
            </p:cNvPr>
            <p:cNvSpPr>
              <a:spLocks/>
            </p:cNvSpPr>
            <p:nvPr/>
          </p:nvSpPr>
          <p:spPr bwMode="auto">
            <a:xfrm>
              <a:off x="2951" y="1292"/>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1" name="Freeform 120">
              <a:extLst>
                <a:ext uri="{FF2B5EF4-FFF2-40B4-BE49-F238E27FC236}">
                  <a16:creationId xmlns:a16="http://schemas.microsoft.com/office/drawing/2014/main" id="{3AE09C30-989F-5753-7E2B-5A4702C42624}"/>
                </a:ext>
              </a:extLst>
            </p:cNvPr>
            <p:cNvSpPr>
              <a:spLocks/>
            </p:cNvSpPr>
            <p:nvPr/>
          </p:nvSpPr>
          <p:spPr bwMode="auto">
            <a:xfrm>
              <a:off x="2932" y="1304"/>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2" name="Freeform 121">
              <a:extLst>
                <a:ext uri="{FF2B5EF4-FFF2-40B4-BE49-F238E27FC236}">
                  <a16:creationId xmlns:a16="http://schemas.microsoft.com/office/drawing/2014/main" id="{F33599A3-D88A-E237-1D8B-5BC0BB6E66A6}"/>
                </a:ext>
              </a:extLst>
            </p:cNvPr>
            <p:cNvSpPr>
              <a:spLocks/>
            </p:cNvSpPr>
            <p:nvPr/>
          </p:nvSpPr>
          <p:spPr bwMode="auto">
            <a:xfrm>
              <a:off x="2987" y="1267"/>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3" name="Freeform 122">
              <a:extLst>
                <a:ext uri="{FF2B5EF4-FFF2-40B4-BE49-F238E27FC236}">
                  <a16:creationId xmlns:a16="http://schemas.microsoft.com/office/drawing/2014/main" id="{CCD7A2F4-EA95-B282-8D3C-E97597EEC1C7}"/>
                </a:ext>
              </a:extLst>
            </p:cNvPr>
            <p:cNvSpPr>
              <a:spLocks/>
            </p:cNvSpPr>
            <p:nvPr/>
          </p:nvSpPr>
          <p:spPr bwMode="auto">
            <a:xfrm>
              <a:off x="2968" y="1279"/>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4" name="Freeform 123">
              <a:extLst>
                <a:ext uri="{FF2B5EF4-FFF2-40B4-BE49-F238E27FC236}">
                  <a16:creationId xmlns:a16="http://schemas.microsoft.com/office/drawing/2014/main" id="{B37AF086-0A6A-1C4D-CFE6-68DE38641463}"/>
                </a:ext>
              </a:extLst>
            </p:cNvPr>
            <p:cNvSpPr>
              <a:spLocks/>
            </p:cNvSpPr>
            <p:nvPr/>
          </p:nvSpPr>
          <p:spPr bwMode="auto">
            <a:xfrm>
              <a:off x="3026" y="1238"/>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5" name="Freeform 124">
              <a:extLst>
                <a:ext uri="{FF2B5EF4-FFF2-40B4-BE49-F238E27FC236}">
                  <a16:creationId xmlns:a16="http://schemas.microsoft.com/office/drawing/2014/main" id="{C3DB173A-75F5-A606-176F-A35805916D7D}"/>
                </a:ext>
              </a:extLst>
            </p:cNvPr>
            <p:cNvSpPr>
              <a:spLocks/>
            </p:cNvSpPr>
            <p:nvPr/>
          </p:nvSpPr>
          <p:spPr bwMode="auto">
            <a:xfrm>
              <a:off x="3006" y="1251"/>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6" name="Freeform 125">
              <a:extLst>
                <a:ext uri="{FF2B5EF4-FFF2-40B4-BE49-F238E27FC236}">
                  <a16:creationId xmlns:a16="http://schemas.microsoft.com/office/drawing/2014/main" id="{648E83AD-E2ED-CB1A-DD4A-BE56DBB98055}"/>
                </a:ext>
              </a:extLst>
            </p:cNvPr>
            <p:cNvSpPr>
              <a:spLocks/>
            </p:cNvSpPr>
            <p:nvPr/>
          </p:nvSpPr>
          <p:spPr bwMode="auto">
            <a:xfrm>
              <a:off x="3064" y="1212"/>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7" name="Freeform 126">
              <a:extLst>
                <a:ext uri="{FF2B5EF4-FFF2-40B4-BE49-F238E27FC236}">
                  <a16:creationId xmlns:a16="http://schemas.microsoft.com/office/drawing/2014/main" id="{9E56F10B-246F-B16A-FA74-55468458AB13}"/>
                </a:ext>
              </a:extLst>
            </p:cNvPr>
            <p:cNvSpPr>
              <a:spLocks/>
            </p:cNvSpPr>
            <p:nvPr/>
          </p:nvSpPr>
          <p:spPr bwMode="auto">
            <a:xfrm>
              <a:off x="3045" y="1224"/>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8" name="Freeform 127">
              <a:extLst>
                <a:ext uri="{FF2B5EF4-FFF2-40B4-BE49-F238E27FC236}">
                  <a16:creationId xmlns:a16="http://schemas.microsoft.com/office/drawing/2014/main" id="{D552744C-18A1-1527-2FA8-846C9A832B61}"/>
                </a:ext>
              </a:extLst>
            </p:cNvPr>
            <p:cNvSpPr>
              <a:spLocks/>
            </p:cNvSpPr>
            <p:nvPr/>
          </p:nvSpPr>
          <p:spPr bwMode="auto">
            <a:xfrm>
              <a:off x="3103" y="1183"/>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49" name="Freeform 128">
              <a:extLst>
                <a:ext uri="{FF2B5EF4-FFF2-40B4-BE49-F238E27FC236}">
                  <a16:creationId xmlns:a16="http://schemas.microsoft.com/office/drawing/2014/main" id="{4CA0E721-D276-58AC-D4AA-534D1909789C}"/>
                </a:ext>
              </a:extLst>
            </p:cNvPr>
            <p:cNvSpPr>
              <a:spLocks/>
            </p:cNvSpPr>
            <p:nvPr/>
          </p:nvSpPr>
          <p:spPr bwMode="auto">
            <a:xfrm>
              <a:off x="3083" y="1196"/>
              <a:ext cx="222"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0" name="Freeform 129">
              <a:extLst>
                <a:ext uri="{FF2B5EF4-FFF2-40B4-BE49-F238E27FC236}">
                  <a16:creationId xmlns:a16="http://schemas.microsoft.com/office/drawing/2014/main" id="{737A2B93-12A0-F786-F85C-4DF5F7804B1A}"/>
                </a:ext>
              </a:extLst>
            </p:cNvPr>
            <p:cNvSpPr>
              <a:spLocks/>
            </p:cNvSpPr>
            <p:nvPr/>
          </p:nvSpPr>
          <p:spPr bwMode="auto">
            <a:xfrm>
              <a:off x="3144" y="1158"/>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1" name="Freeform 130">
              <a:extLst>
                <a:ext uri="{FF2B5EF4-FFF2-40B4-BE49-F238E27FC236}">
                  <a16:creationId xmlns:a16="http://schemas.microsoft.com/office/drawing/2014/main" id="{22FB55C4-6F65-8E04-1E8C-325F459EECC5}"/>
                </a:ext>
              </a:extLst>
            </p:cNvPr>
            <p:cNvSpPr>
              <a:spLocks/>
            </p:cNvSpPr>
            <p:nvPr/>
          </p:nvSpPr>
          <p:spPr bwMode="auto">
            <a:xfrm>
              <a:off x="3125" y="1171"/>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2" name="Freeform 131">
              <a:extLst>
                <a:ext uri="{FF2B5EF4-FFF2-40B4-BE49-F238E27FC236}">
                  <a16:creationId xmlns:a16="http://schemas.microsoft.com/office/drawing/2014/main" id="{1AD6F97D-3A49-3221-6C3D-8DF9FF60D94B}"/>
                </a:ext>
              </a:extLst>
            </p:cNvPr>
            <p:cNvSpPr>
              <a:spLocks/>
            </p:cNvSpPr>
            <p:nvPr/>
          </p:nvSpPr>
          <p:spPr bwMode="auto">
            <a:xfrm>
              <a:off x="3182" y="1130"/>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3" name="Freeform 132">
              <a:extLst>
                <a:ext uri="{FF2B5EF4-FFF2-40B4-BE49-F238E27FC236}">
                  <a16:creationId xmlns:a16="http://schemas.microsoft.com/office/drawing/2014/main" id="{E9247440-BFF9-4EA5-4A3A-811BBF3A4DD2}"/>
                </a:ext>
              </a:extLst>
            </p:cNvPr>
            <p:cNvSpPr>
              <a:spLocks/>
            </p:cNvSpPr>
            <p:nvPr/>
          </p:nvSpPr>
          <p:spPr bwMode="auto">
            <a:xfrm>
              <a:off x="3163" y="1142"/>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4" name="Freeform 133">
              <a:extLst>
                <a:ext uri="{FF2B5EF4-FFF2-40B4-BE49-F238E27FC236}">
                  <a16:creationId xmlns:a16="http://schemas.microsoft.com/office/drawing/2014/main" id="{875D9437-D9AC-2758-F4BA-5E9A2ED4C3C4}"/>
                </a:ext>
              </a:extLst>
            </p:cNvPr>
            <p:cNvSpPr>
              <a:spLocks/>
            </p:cNvSpPr>
            <p:nvPr/>
          </p:nvSpPr>
          <p:spPr bwMode="auto">
            <a:xfrm>
              <a:off x="3221" y="1103"/>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5" name="Freeform 134">
              <a:extLst>
                <a:ext uri="{FF2B5EF4-FFF2-40B4-BE49-F238E27FC236}">
                  <a16:creationId xmlns:a16="http://schemas.microsoft.com/office/drawing/2014/main" id="{C4EFDD31-4F11-0750-B53F-AFA64EAFEF3A}"/>
                </a:ext>
              </a:extLst>
            </p:cNvPr>
            <p:cNvSpPr>
              <a:spLocks/>
            </p:cNvSpPr>
            <p:nvPr/>
          </p:nvSpPr>
          <p:spPr bwMode="auto">
            <a:xfrm>
              <a:off x="3202" y="1115"/>
              <a:ext cx="221" cy="315"/>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6" name="Freeform 135">
              <a:extLst>
                <a:ext uri="{FF2B5EF4-FFF2-40B4-BE49-F238E27FC236}">
                  <a16:creationId xmlns:a16="http://schemas.microsoft.com/office/drawing/2014/main" id="{E5237B22-0375-345C-0385-41BB7976ED2D}"/>
                </a:ext>
              </a:extLst>
            </p:cNvPr>
            <p:cNvSpPr>
              <a:spLocks/>
            </p:cNvSpPr>
            <p:nvPr/>
          </p:nvSpPr>
          <p:spPr bwMode="auto">
            <a:xfrm>
              <a:off x="3257" y="1076"/>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7" name="Freeform 136">
              <a:extLst>
                <a:ext uri="{FF2B5EF4-FFF2-40B4-BE49-F238E27FC236}">
                  <a16:creationId xmlns:a16="http://schemas.microsoft.com/office/drawing/2014/main" id="{307206A0-F775-F9CD-9630-65361F359EE1}"/>
                </a:ext>
              </a:extLst>
            </p:cNvPr>
            <p:cNvSpPr>
              <a:spLocks/>
            </p:cNvSpPr>
            <p:nvPr/>
          </p:nvSpPr>
          <p:spPr bwMode="auto">
            <a:xfrm>
              <a:off x="3240" y="1087"/>
              <a:ext cx="221" cy="314"/>
            </a:xfrm>
            <a:custGeom>
              <a:avLst/>
              <a:gdLst>
                <a:gd name="T0" fmla="*/ 0 w 290"/>
                <a:gd name="T1" fmla="*/ 3 h 399"/>
                <a:gd name="T2" fmla="*/ 39 w 290"/>
                <a:gd name="T3" fmla="*/ 3 h 399"/>
                <a:gd name="T4" fmla="*/ 93 w 290"/>
                <a:gd name="T5" fmla="*/ 21 h 399"/>
                <a:gd name="T6" fmla="*/ 138 w 290"/>
                <a:gd name="T7" fmla="*/ 48 h 399"/>
                <a:gd name="T8" fmla="*/ 190 w 290"/>
                <a:gd name="T9" fmla="*/ 98 h 399"/>
                <a:gd name="T10" fmla="*/ 243 w 290"/>
                <a:gd name="T11" fmla="*/ 171 h 399"/>
                <a:gd name="T12" fmla="*/ 279 w 290"/>
                <a:gd name="T13" fmla="*/ 252 h 399"/>
                <a:gd name="T14" fmla="*/ 289 w 290"/>
                <a:gd name="T15" fmla="*/ 312 h 399"/>
                <a:gd name="T16" fmla="*/ 286 w 290"/>
                <a:gd name="T17" fmla="*/ 351 h 399"/>
                <a:gd name="T18" fmla="*/ 276 w 290"/>
                <a:gd name="T19" fmla="*/ 375 h 399"/>
                <a:gd name="T20" fmla="*/ 264 w 290"/>
                <a:gd name="T21"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99">
                  <a:moveTo>
                    <a:pt x="0" y="3"/>
                  </a:moveTo>
                  <a:cubicBezTo>
                    <a:pt x="12" y="1"/>
                    <a:pt x="24" y="0"/>
                    <a:pt x="39" y="3"/>
                  </a:cubicBezTo>
                  <a:cubicBezTo>
                    <a:pt x="54" y="6"/>
                    <a:pt x="77" y="14"/>
                    <a:pt x="93" y="21"/>
                  </a:cubicBezTo>
                  <a:cubicBezTo>
                    <a:pt x="109" y="28"/>
                    <a:pt x="122" y="35"/>
                    <a:pt x="138" y="48"/>
                  </a:cubicBezTo>
                  <a:cubicBezTo>
                    <a:pt x="154" y="61"/>
                    <a:pt x="173" y="78"/>
                    <a:pt x="190" y="98"/>
                  </a:cubicBezTo>
                  <a:cubicBezTo>
                    <a:pt x="207" y="118"/>
                    <a:pt x="228" y="145"/>
                    <a:pt x="243" y="171"/>
                  </a:cubicBezTo>
                  <a:cubicBezTo>
                    <a:pt x="258" y="197"/>
                    <a:pt x="271" y="229"/>
                    <a:pt x="279" y="252"/>
                  </a:cubicBezTo>
                  <a:cubicBezTo>
                    <a:pt x="287" y="275"/>
                    <a:pt x="288" y="296"/>
                    <a:pt x="289" y="312"/>
                  </a:cubicBezTo>
                  <a:cubicBezTo>
                    <a:pt x="290" y="328"/>
                    <a:pt x="288" y="341"/>
                    <a:pt x="286" y="351"/>
                  </a:cubicBezTo>
                  <a:cubicBezTo>
                    <a:pt x="284" y="361"/>
                    <a:pt x="280" y="367"/>
                    <a:pt x="276" y="375"/>
                  </a:cubicBezTo>
                  <a:cubicBezTo>
                    <a:pt x="272" y="383"/>
                    <a:pt x="267" y="394"/>
                    <a:pt x="264" y="39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8" name="Freeform 137">
              <a:extLst>
                <a:ext uri="{FF2B5EF4-FFF2-40B4-BE49-F238E27FC236}">
                  <a16:creationId xmlns:a16="http://schemas.microsoft.com/office/drawing/2014/main" id="{833A02EC-E322-C0BC-EB45-277D5796D8FF}"/>
                </a:ext>
              </a:extLst>
            </p:cNvPr>
            <p:cNvSpPr>
              <a:spLocks/>
            </p:cNvSpPr>
            <p:nvPr/>
          </p:nvSpPr>
          <p:spPr bwMode="auto">
            <a:xfrm>
              <a:off x="2960" y="1113"/>
              <a:ext cx="512" cy="437"/>
            </a:xfrm>
            <a:custGeom>
              <a:avLst/>
              <a:gdLst>
                <a:gd name="T0" fmla="*/ 400 w 512"/>
                <a:gd name="T1" fmla="*/ 0 h 437"/>
                <a:gd name="T2" fmla="*/ 354 w 512"/>
                <a:gd name="T3" fmla="*/ 38 h 437"/>
                <a:gd name="T4" fmla="*/ 294 w 512"/>
                <a:gd name="T5" fmla="*/ 76 h 437"/>
                <a:gd name="T6" fmla="*/ 240 w 512"/>
                <a:gd name="T7" fmla="*/ 123 h 437"/>
                <a:gd name="T8" fmla="*/ 154 w 512"/>
                <a:gd name="T9" fmla="*/ 167 h 437"/>
                <a:gd name="T10" fmla="*/ 6 w 512"/>
                <a:gd name="T11" fmla="*/ 309 h 437"/>
                <a:gd name="T12" fmla="*/ 118 w 512"/>
                <a:gd name="T13" fmla="*/ 429 h 437"/>
                <a:gd name="T14" fmla="*/ 247 w 512"/>
                <a:gd name="T15" fmla="*/ 360 h 437"/>
                <a:gd name="T16" fmla="*/ 355 w 512"/>
                <a:gd name="T17" fmla="*/ 262 h 437"/>
                <a:gd name="T18" fmla="*/ 450 w 512"/>
                <a:gd name="T19" fmla="*/ 199 h 437"/>
                <a:gd name="T20" fmla="*/ 465 w 512"/>
                <a:gd name="T21" fmla="*/ 177 h 437"/>
                <a:gd name="T22" fmla="*/ 510 w 512"/>
                <a:gd name="T23" fmla="*/ 139 h 437"/>
                <a:gd name="T24" fmla="*/ 454 w 512"/>
                <a:gd name="T25" fmla="*/ 38 h 437"/>
                <a:gd name="T26" fmla="*/ 400 w 512"/>
                <a:gd name="T2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437">
                  <a:moveTo>
                    <a:pt x="400" y="0"/>
                  </a:moveTo>
                  <a:cubicBezTo>
                    <a:pt x="383" y="0"/>
                    <a:pt x="372" y="25"/>
                    <a:pt x="354" y="38"/>
                  </a:cubicBezTo>
                  <a:cubicBezTo>
                    <a:pt x="336" y="51"/>
                    <a:pt x="313" y="62"/>
                    <a:pt x="294" y="76"/>
                  </a:cubicBezTo>
                  <a:cubicBezTo>
                    <a:pt x="275" y="90"/>
                    <a:pt x="263" y="108"/>
                    <a:pt x="240" y="123"/>
                  </a:cubicBezTo>
                  <a:cubicBezTo>
                    <a:pt x="217" y="138"/>
                    <a:pt x="193" y="136"/>
                    <a:pt x="154" y="167"/>
                  </a:cubicBezTo>
                  <a:cubicBezTo>
                    <a:pt x="115" y="198"/>
                    <a:pt x="12" y="265"/>
                    <a:pt x="6" y="309"/>
                  </a:cubicBezTo>
                  <a:cubicBezTo>
                    <a:pt x="0" y="353"/>
                    <a:pt x="78" y="421"/>
                    <a:pt x="118" y="429"/>
                  </a:cubicBezTo>
                  <a:cubicBezTo>
                    <a:pt x="158" y="437"/>
                    <a:pt x="208" y="388"/>
                    <a:pt x="247" y="360"/>
                  </a:cubicBezTo>
                  <a:cubicBezTo>
                    <a:pt x="286" y="332"/>
                    <a:pt x="321" y="289"/>
                    <a:pt x="355" y="262"/>
                  </a:cubicBezTo>
                  <a:cubicBezTo>
                    <a:pt x="389" y="235"/>
                    <a:pt x="431" y="213"/>
                    <a:pt x="450" y="199"/>
                  </a:cubicBezTo>
                  <a:cubicBezTo>
                    <a:pt x="468" y="185"/>
                    <a:pt x="455" y="187"/>
                    <a:pt x="465" y="177"/>
                  </a:cubicBezTo>
                  <a:cubicBezTo>
                    <a:pt x="475" y="167"/>
                    <a:pt x="512" y="162"/>
                    <a:pt x="510" y="139"/>
                  </a:cubicBezTo>
                  <a:cubicBezTo>
                    <a:pt x="509" y="116"/>
                    <a:pt x="472" y="61"/>
                    <a:pt x="454" y="38"/>
                  </a:cubicBezTo>
                  <a:cubicBezTo>
                    <a:pt x="436" y="15"/>
                    <a:pt x="414" y="0"/>
                    <a:pt x="400" y="0"/>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59" name="Freeform 138">
              <a:extLst>
                <a:ext uri="{FF2B5EF4-FFF2-40B4-BE49-F238E27FC236}">
                  <a16:creationId xmlns:a16="http://schemas.microsoft.com/office/drawing/2014/main" id="{B2B7597C-1768-FD61-6013-5C9FDD1D6991}"/>
                </a:ext>
              </a:extLst>
            </p:cNvPr>
            <p:cNvSpPr>
              <a:spLocks/>
            </p:cNvSpPr>
            <p:nvPr/>
          </p:nvSpPr>
          <p:spPr bwMode="auto">
            <a:xfrm>
              <a:off x="3156" y="1097"/>
              <a:ext cx="326" cy="315"/>
            </a:xfrm>
            <a:custGeom>
              <a:avLst/>
              <a:gdLst>
                <a:gd name="T0" fmla="*/ 218 w 326"/>
                <a:gd name="T1" fmla="*/ 7 h 315"/>
                <a:gd name="T2" fmla="*/ 260 w 326"/>
                <a:gd name="T3" fmla="*/ 48 h 315"/>
                <a:gd name="T4" fmla="*/ 288 w 326"/>
                <a:gd name="T5" fmla="*/ 90 h 315"/>
                <a:gd name="T6" fmla="*/ 317 w 326"/>
                <a:gd name="T7" fmla="*/ 137 h 315"/>
                <a:gd name="T8" fmla="*/ 324 w 326"/>
                <a:gd name="T9" fmla="*/ 166 h 315"/>
                <a:gd name="T10" fmla="*/ 306 w 326"/>
                <a:gd name="T11" fmla="*/ 180 h 315"/>
                <a:gd name="T12" fmla="*/ 288 w 326"/>
                <a:gd name="T13" fmla="*/ 193 h 315"/>
                <a:gd name="T14" fmla="*/ 277 w 326"/>
                <a:gd name="T15" fmla="*/ 200 h 315"/>
                <a:gd name="T16" fmla="*/ 265 w 326"/>
                <a:gd name="T17" fmla="*/ 217 h 315"/>
                <a:gd name="T18" fmla="*/ 253 w 326"/>
                <a:gd name="T19" fmla="*/ 227 h 315"/>
                <a:gd name="T20" fmla="*/ 236 w 326"/>
                <a:gd name="T21" fmla="*/ 243 h 315"/>
                <a:gd name="T22" fmla="*/ 202 w 326"/>
                <a:gd name="T23" fmla="*/ 259 h 315"/>
                <a:gd name="T24" fmla="*/ 188 w 326"/>
                <a:gd name="T25" fmla="*/ 274 h 315"/>
                <a:gd name="T26" fmla="*/ 170 w 326"/>
                <a:gd name="T27" fmla="*/ 287 h 315"/>
                <a:gd name="T28" fmla="*/ 132 w 326"/>
                <a:gd name="T29" fmla="*/ 305 h 315"/>
                <a:gd name="T30" fmla="*/ 111 w 326"/>
                <a:gd name="T31" fmla="*/ 313 h 315"/>
                <a:gd name="T32" fmla="*/ 85 w 326"/>
                <a:gd name="T33" fmla="*/ 292 h 315"/>
                <a:gd name="T34" fmla="*/ 57 w 326"/>
                <a:gd name="T35" fmla="*/ 250 h 315"/>
                <a:gd name="T36" fmla="*/ 39 w 326"/>
                <a:gd name="T37" fmla="*/ 219 h 315"/>
                <a:gd name="T38" fmla="*/ 25 w 326"/>
                <a:gd name="T39" fmla="*/ 203 h 315"/>
                <a:gd name="T40" fmla="*/ 9 w 326"/>
                <a:gd name="T41" fmla="*/ 177 h 315"/>
                <a:gd name="T42" fmla="*/ 3 w 326"/>
                <a:gd name="T43" fmla="*/ 160 h 315"/>
                <a:gd name="T44" fmla="*/ 30 w 326"/>
                <a:gd name="T45" fmla="*/ 145 h 315"/>
                <a:gd name="T46" fmla="*/ 71 w 326"/>
                <a:gd name="T47" fmla="*/ 122 h 315"/>
                <a:gd name="T48" fmla="*/ 126 w 326"/>
                <a:gd name="T49" fmla="*/ 70 h 315"/>
                <a:gd name="T50" fmla="*/ 153 w 326"/>
                <a:gd name="T51" fmla="*/ 52 h 315"/>
                <a:gd name="T52" fmla="*/ 176 w 326"/>
                <a:gd name="T53" fmla="*/ 36 h 315"/>
                <a:gd name="T54" fmla="*/ 198 w 326"/>
                <a:gd name="T55" fmla="*/ 30 h 315"/>
                <a:gd name="T56" fmla="*/ 208 w 326"/>
                <a:gd name="T57" fmla="*/ 12 h 315"/>
                <a:gd name="T58" fmla="*/ 208 w 326"/>
                <a:gd name="T59" fmla="*/ 2 h 315"/>
                <a:gd name="T60" fmla="*/ 218 w 326"/>
                <a:gd name="T61" fmla="*/ 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 h="315">
                  <a:moveTo>
                    <a:pt x="218" y="7"/>
                  </a:moveTo>
                  <a:cubicBezTo>
                    <a:pt x="226" y="15"/>
                    <a:pt x="249" y="34"/>
                    <a:pt x="260" y="48"/>
                  </a:cubicBezTo>
                  <a:cubicBezTo>
                    <a:pt x="272" y="61"/>
                    <a:pt x="279" y="75"/>
                    <a:pt x="288" y="90"/>
                  </a:cubicBezTo>
                  <a:cubicBezTo>
                    <a:pt x="297" y="104"/>
                    <a:pt x="311" y="124"/>
                    <a:pt x="317" y="137"/>
                  </a:cubicBezTo>
                  <a:cubicBezTo>
                    <a:pt x="323" y="149"/>
                    <a:pt x="326" y="158"/>
                    <a:pt x="324" y="166"/>
                  </a:cubicBezTo>
                  <a:cubicBezTo>
                    <a:pt x="323" y="173"/>
                    <a:pt x="312" y="175"/>
                    <a:pt x="306" y="180"/>
                  </a:cubicBezTo>
                  <a:cubicBezTo>
                    <a:pt x="300" y="185"/>
                    <a:pt x="292" y="190"/>
                    <a:pt x="288" y="193"/>
                  </a:cubicBezTo>
                  <a:cubicBezTo>
                    <a:pt x="283" y="196"/>
                    <a:pt x="281" y="195"/>
                    <a:pt x="277" y="200"/>
                  </a:cubicBezTo>
                  <a:cubicBezTo>
                    <a:pt x="273" y="204"/>
                    <a:pt x="269" y="212"/>
                    <a:pt x="265" y="217"/>
                  </a:cubicBezTo>
                  <a:cubicBezTo>
                    <a:pt x="261" y="222"/>
                    <a:pt x="257" y="223"/>
                    <a:pt x="253" y="227"/>
                  </a:cubicBezTo>
                  <a:cubicBezTo>
                    <a:pt x="248" y="231"/>
                    <a:pt x="244" y="237"/>
                    <a:pt x="236" y="243"/>
                  </a:cubicBezTo>
                  <a:cubicBezTo>
                    <a:pt x="227" y="249"/>
                    <a:pt x="210" y="254"/>
                    <a:pt x="202" y="259"/>
                  </a:cubicBezTo>
                  <a:cubicBezTo>
                    <a:pt x="195" y="264"/>
                    <a:pt x="194" y="269"/>
                    <a:pt x="188" y="274"/>
                  </a:cubicBezTo>
                  <a:cubicBezTo>
                    <a:pt x="183" y="279"/>
                    <a:pt x="179" y="282"/>
                    <a:pt x="170" y="287"/>
                  </a:cubicBezTo>
                  <a:cubicBezTo>
                    <a:pt x="161" y="292"/>
                    <a:pt x="142" y="300"/>
                    <a:pt x="132" y="305"/>
                  </a:cubicBezTo>
                  <a:cubicBezTo>
                    <a:pt x="122" y="309"/>
                    <a:pt x="118" y="315"/>
                    <a:pt x="111" y="313"/>
                  </a:cubicBezTo>
                  <a:cubicBezTo>
                    <a:pt x="103" y="310"/>
                    <a:pt x="94" y="302"/>
                    <a:pt x="85" y="292"/>
                  </a:cubicBezTo>
                  <a:cubicBezTo>
                    <a:pt x="75" y="281"/>
                    <a:pt x="65" y="262"/>
                    <a:pt x="57" y="250"/>
                  </a:cubicBezTo>
                  <a:cubicBezTo>
                    <a:pt x="49" y="237"/>
                    <a:pt x="44" y="227"/>
                    <a:pt x="39" y="219"/>
                  </a:cubicBezTo>
                  <a:cubicBezTo>
                    <a:pt x="33" y="211"/>
                    <a:pt x="30" y="210"/>
                    <a:pt x="25" y="203"/>
                  </a:cubicBezTo>
                  <a:cubicBezTo>
                    <a:pt x="20" y="196"/>
                    <a:pt x="13" y="184"/>
                    <a:pt x="9" y="177"/>
                  </a:cubicBezTo>
                  <a:cubicBezTo>
                    <a:pt x="5" y="170"/>
                    <a:pt x="0" y="165"/>
                    <a:pt x="3" y="160"/>
                  </a:cubicBezTo>
                  <a:cubicBezTo>
                    <a:pt x="6" y="155"/>
                    <a:pt x="19" y="151"/>
                    <a:pt x="30" y="145"/>
                  </a:cubicBezTo>
                  <a:cubicBezTo>
                    <a:pt x="41" y="139"/>
                    <a:pt x="55" y="134"/>
                    <a:pt x="71" y="122"/>
                  </a:cubicBezTo>
                  <a:cubicBezTo>
                    <a:pt x="87" y="110"/>
                    <a:pt x="112" y="82"/>
                    <a:pt x="126" y="70"/>
                  </a:cubicBezTo>
                  <a:cubicBezTo>
                    <a:pt x="140" y="58"/>
                    <a:pt x="145" y="58"/>
                    <a:pt x="153" y="52"/>
                  </a:cubicBezTo>
                  <a:cubicBezTo>
                    <a:pt x="161" y="46"/>
                    <a:pt x="169" y="40"/>
                    <a:pt x="176" y="36"/>
                  </a:cubicBezTo>
                  <a:cubicBezTo>
                    <a:pt x="183" y="32"/>
                    <a:pt x="193" y="34"/>
                    <a:pt x="198" y="30"/>
                  </a:cubicBezTo>
                  <a:cubicBezTo>
                    <a:pt x="203" y="26"/>
                    <a:pt x="207" y="16"/>
                    <a:pt x="208" y="12"/>
                  </a:cubicBezTo>
                  <a:cubicBezTo>
                    <a:pt x="210" y="8"/>
                    <a:pt x="206" y="3"/>
                    <a:pt x="208" y="2"/>
                  </a:cubicBezTo>
                  <a:cubicBezTo>
                    <a:pt x="211" y="2"/>
                    <a:pt x="209" y="0"/>
                    <a:pt x="218" y="7"/>
                  </a:cubicBezTo>
                  <a:close/>
                </a:path>
              </a:pathLst>
            </a:custGeom>
            <a:solidFill>
              <a:srgbClr val="0066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0" name="Oval 139">
              <a:extLst>
                <a:ext uri="{FF2B5EF4-FFF2-40B4-BE49-F238E27FC236}">
                  <a16:creationId xmlns:a16="http://schemas.microsoft.com/office/drawing/2014/main" id="{0162DE3F-A38E-8EAE-7868-1C713C506FE0}"/>
                </a:ext>
              </a:extLst>
            </p:cNvPr>
            <p:cNvSpPr>
              <a:spLocks noChangeArrowheads="1"/>
            </p:cNvSpPr>
            <p:nvPr/>
          </p:nvSpPr>
          <p:spPr bwMode="auto">
            <a:xfrm rot="-2348682">
              <a:off x="3316" y="1183"/>
              <a:ext cx="64" cy="10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1" name="AutoShape 140">
              <a:extLst>
                <a:ext uri="{FF2B5EF4-FFF2-40B4-BE49-F238E27FC236}">
                  <a16:creationId xmlns:a16="http://schemas.microsoft.com/office/drawing/2014/main" id="{F18BCDD8-CBFE-D2AC-2BA1-D95CBDE3D520}"/>
                </a:ext>
              </a:extLst>
            </p:cNvPr>
            <p:cNvSpPr>
              <a:spLocks noChangeArrowheads="1"/>
            </p:cNvSpPr>
            <p:nvPr/>
          </p:nvSpPr>
          <p:spPr bwMode="auto">
            <a:xfrm rot="14055159">
              <a:off x="3257" y="1192"/>
              <a:ext cx="64" cy="172"/>
            </a:xfrm>
            <a:prstGeom prst="can">
              <a:avLst>
                <a:gd name="adj" fmla="val 67188"/>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2" name="AutoShape 141">
              <a:extLst>
                <a:ext uri="{FF2B5EF4-FFF2-40B4-BE49-F238E27FC236}">
                  <a16:creationId xmlns:a16="http://schemas.microsoft.com/office/drawing/2014/main" id="{1C7A0CDE-61CC-7D5D-B396-6BEDCB41CC12}"/>
                </a:ext>
              </a:extLst>
            </p:cNvPr>
            <p:cNvSpPr>
              <a:spLocks noChangeArrowheads="1"/>
            </p:cNvSpPr>
            <p:nvPr/>
          </p:nvSpPr>
          <p:spPr bwMode="auto">
            <a:xfrm rot="-2164656">
              <a:off x="2979" y="1305"/>
              <a:ext cx="344" cy="145"/>
            </a:xfrm>
            <a:prstGeom prst="roundRect">
              <a:avLst>
                <a:gd name="adj" fmla="val 43269"/>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3" name="Oval 142">
              <a:extLst>
                <a:ext uri="{FF2B5EF4-FFF2-40B4-BE49-F238E27FC236}">
                  <a16:creationId xmlns:a16="http://schemas.microsoft.com/office/drawing/2014/main" id="{68B0F941-E4BC-5D99-D4FB-1834699BD693}"/>
                </a:ext>
              </a:extLst>
            </p:cNvPr>
            <p:cNvSpPr>
              <a:spLocks noChangeArrowheads="1"/>
            </p:cNvSpPr>
            <p:nvPr/>
          </p:nvSpPr>
          <p:spPr bwMode="auto">
            <a:xfrm rot="-2348682">
              <a:off x="3196" y="980"/>
              <a:ext cx="39" cy="67"/>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4" name="AutoShape 143">
              <a:extLst>
                <a:ext uri="{FF2B5EF4-FFF2-40B4-BE49-F238E27FC236}">
                  <a16:creationId xmlns:a16="http://schemas.microsoft.com/office/drawing/2014/main" id="{27BE9425-8F6F-F35E-61F6-9B2897EDC418}"/>
                </a:ext>
              </a:extLst>
            </p:cNvPr>
            <p:cNvSpPr>
              <a:spLocks noChangeArrowheads="1"/>
            </p:cNvSpPr>
            <p:nvPr/>
          </p:nvSpPr>
          <p:spPr bwMode="auto">
            <a:xfrm rot="14009907">
              <a:off x="3169" y="988"/>
              <a:ext cx="37" cy="95"/>
            </a:xfrm>
            <a:prstGeom prst="can">
              <a:avLst>
                <a:gd name="adj" fmla="val 47619"/>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5" name="Oval 144">
              <a:extLst>
                <a:ext uri="{FF2B5EF4-FFF2-40B4-BE49-F238E27FC236}">
                  <a16:creationId xmlns:a16="http://schemas.microsoft.com/office/drawing/2014/main" id="{EE91CE54-4F91-464C-EB86-F2BE692251A3}"/>
                </a:ext>
              </a:extLst>
            </p:cNvPr>
            <p:cNvSpPr>
              <a:spLocks noChangeArrowheads="1"/>
            </p:cNvSpPr>
            <p:nvPr/>
          </p:nvSpPr>
          <p:spPr bwMode="auto">
            <a:xfrm rot="-2206602">
              <a:off x="2231" y="1765"/>
              <a:ext cx="197" cy="3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6" name="Oval 145">
              <a:extLst>
                <a:ext uri="{FF2B5EF4-FFF2-40B4-BE49-F238E27FC236}">
                  <a16:creationId xmlns:a16="http://schemas.microsoft.com/office/drawing/2014/main" id="{D7C90592-FD12-6EA2-1CA2-CCAEABCC4383}"/>
                </a:ext>
              </a:extLst>
            </p:cNvPr>
            <p:cNvSpPr>
              <a:spLocks noChangeArrowheads="1"/>
            </p:cNvSpPr>
            <p:nvPr/>
          </p:nvSpPr>
          <p:spPr bwMode="auto">
            <a:xfrm rot="-2137248">
              <a:off x="872" y="2629"/>
              <a:ext cx="189" cy="4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7" name="Oval 146">
              <a:extLst>
                <a:ext uri="{FF2B5EF4-FFF2-40B4-BE49-F238E27FC236}">
                  <a16:creationId xmlns:a16="http://schemas.microsoft.com/office/drawing/2014/main" id="{9A721547-4418-2C96-E81A-BFC3DE6B5BE0}"/>
                </a:ext>
              </a:extLst>
            </p:cNvPr>
            <p:cNvSpPr>
              <a:spLocks noChangeArrowheads="1"/>
            </p:cNvSpPr>
            <p:nvPr/>
          </p:nvSpPr>
          <p:spPr bwMode="auto">
            <a:xfrm rot="-2084474">
              <a:off x="778" y="2602"/>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8" name="Oval 147">
              <a:extLst>
                <a:ext uri="{FF2B5EF4-FFF2-40B4-BE49-F238E27FC236}">
                  <a16:creationId xmlns:a16="http://schemas.microsoft.com/office/drawing/2014/main" id="{FE718BF4-1436-5B6D-D445-58E28A004FD8}"/>
                </a:ext>
              </a:extLst>
            </p:cNvPr>
            <p:cNvSpPr>
              <a:spLocks noChangeArrowheads="1"/>
            </p:cNvSpPr>
            <p:nvPr/>
          </p:nvSpPr>
          <p:spPr bwMode="auto">
            <a:xfrm rot="-2084474">
              <a:off x="887" y="2593"/>
              <a:ext cx="36" cy="6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69" name="Oval 148">
              <a:extLst>
                <a:ext uri="{FF2B5EF4-FFF2-40B4-BE49-F238E27FC236}">
                  <a16:creationId xmlns:a16="http://schemas.microsoft.com/office/drawing/2014/main" id="{00FFA513-6308-0CA0-DF55-407701E25184}"/>
                </a:ext>
              </a:extLst>
            </p:cNvPr>
            <p:cNvSpPr>
              <a:spLocks noChangeArrowheads="1"/>
            </p:cNvSpPr>
            <p:nvPr/>
          </p:nvSpPr>
          <p:spPr bwMode="auto">
            <a:xfrm rot="-2084474">
              <a:off x="1128" y="3091"/>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0" name="Oval 149">
              <a:extLst>
                <a:ext uri="{FF2B5EF4-FFF2-40B4-BE49-F238E27FC236}">
                  <a16:creationId xmlns:a16="http://schemas.microsoft.com/office/drawing/2014/main" id="{3B66DB7A-1609-692C-BF99-849A8A8DEAA2}"/>
                </a:ext>
              </a:extLst>
            </p:cNvPr>
            <p:cNvSpPr>
              <a:spLocks noChangeArrowheads="1"/>
            </p:cNvSpPr>
            <p:nvPr/>
          </p:nvSpPr>
          <p:spPr bwMode="auto">
            <a:xfrm rot="-2084474">
              <a:off x="987" y="2668"/>
              <a:ext cx="35" cy="6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1" name="Oval 150">
              <a:extLst>
                <a:ext uri="{FF2B5EF4-FFF2-40B4-BE49-F238E27FC236}">
                  <a16:creationId xmlns:a16="http://schemas.microsoft.com/office/drawing/2014/main" id="{5BA309D1-244A-A678-8859-1613F3E4AF26}"/>
                </a:ext>
              </a:extLst>
            </p:cNvPr>
            <p:cNvSpPr>
              <a:spLocks noChangeArrowheads="1"/>
            </p:cNvSpPr>
            <p:nvPr/>
          </p:nvSpPr>
          <p:spPr bwMode="auto">
            <a:xfrm rot="-2084474">
              <a:off x="1156" y="2993"/>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2" name="Oval 151">
              <a:extLst>
                <a:ext uri="{FF2B5EF4-FFF2-40B4-BE49-F238E27FC236}">
                  <a16:creationId xmlns:a16="http://schemas.microsoft.com/office/drawing/2014/main" id="{57FA1164-2C39-6D6F-2B28-EA4380BA66C4}"/>
                </a:ext>
              </a:extLst>
            </p:cNvPr>
            <p:cNvSpPr>
              <a:spLocks noChangeArrowheads="1"/>
            </p:cNvSpPr>
            <p:nvPr/>
          </p:nvSpPr>
          <p:spPr bwMode="auto">
            <a:xfrm rot="-2084474">
              <a:off x="1074" y="2760"/>
              <a:ext cx="35"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3" name="Oval 152">
              <a:extLst>
                <a:ext uri="{FF2B5EF4-FFF2-40B4-BE49-F238E27FC236}">
                  <a16:creationId xmlns:a16="http://schemas.microsoft.com/office/drawing/2014/main" id="{22C0F7D0-5DD9-EB05-932C-3B548E5750B4}"/>
                </a:ext>
              </a:extLst>
            </p:cNvPr>
            <p:cNvSpPr>
              <a:spLocks noChangeArrowheads="1"/>
            </p:cNvSpPr>
            <p:nvPr/>
          </p:nvSpPr>
          <p:spPr bwMode="auto">
            <a:xfrm rot="-2084474">
              <a:off x="1126" y="2863"/>
              <a:ext cx="36" cy="6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4" name="Oval 153">
              <a:extLst>
                <a:ext uri="{FF2B5EF4-FFF2-40B4-BE49-F238E27FC236}">
                  <a16:creationId xmlns:a16="http://schemas.microsoft.com/office/drawing/2014/main" id="{F9B07C06-A105-5730-CC1C-BDFBA74C6B98}"/>
                </a:ext>
              </a:extLst>
            </p:cNvPr>
            <p:cNvSpPr>
              <a:spLocks noChangeArrowheads="1"/>
            </p:cNvSpPr>
            <p:nvPr/>
          </p:nvSpPr>
          <p:spPr bwMode="auto">
            <a:xfrm rot="-2084474">
              <a:off x="916" y="3011"/>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5" name="Oval 154">
              <a:extLst>
                <a:ext uri="{FF2B5EF4-FFF2-40B4-BE49-F238E27FC236}">
                  <a16:creationId xmlns:a16="http://schemas.microsoft.com/office/drawing/2014/main" id="{AE1E28CE-16D7-F96E-ACB1-136145609918}"/>
                </a:ext>
              </a:extLst>
            </p:cNvPr>
            <p:cNvSpPr>
              <a:spLocks noChangeArrowheads="1"/>
            </p:cNvSpPr>
            <p:nvPr/>
          </p:nvSpPr>
          <p:spPr bwMode="auto">
            <a:xfrm rot="-2084474">
              <a:off x="742" y="2698"/>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6" name="Oval 155">
              <a:extLst>
                <a:ext uri="{FF2B5EF4-FFF2-40B4-BE49-F238E27FC236}">
                  <a16:creationId xmlns:a16="http://schemas.microsoft.com/office/drawing/2014/main" id="{B2537A41-3AE4-762C-737C-D52F699FEAF0}"/>
                </a:ext>
              </a:extLst>
            </p:cNvPr>
            <p:cNvSpPr>
              <a:spLocks noChangeArrowheads="1"/>
            </p:cNvSpPr>
            <p:nvPr/>
          </p:nvSpPr>
          <p:spPr bwMode="auto">
            <a:xfrm rot="-2084474">
              <a:off x="781" y="2811"/>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7" name="Oval 156">
              <a:extLst>
                <a:ext uri="{FF2B5EF4-FFF2-40B4-BE49-F238E27FC236}">
                  <a16:creationId xmlns:a16="http://schemas.microsoft.com/office/drawing/2014/main" id="{F0B364F2-DF8A-DAA5-E2D3-44B54029F765}"/>
                </a:ext>
              </a:extLst>
            </p:cNvPr>
            <p:cNvSpPr>
              <a:spLocks noChangeArrowheads="1"/>
            </p:cNvSpPr>
            <p:nvPr/>
          </p:nvSpPr>
          <p:spPr bwMode="auto">
            <a:xfrm rot="-2084474">
              <a:off x="1018" y="3084"/>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8" name="Oval 157">
              <a:extLst>
                <a:ext uri="{FF2B5EF4-FFF2-40B4-BE49-F238E27FC236}">
                  <a16:creationId xmlns:a16="http://schemas.microsoft.com/office/drawing/2014/main" id="{5509D34B-489C-3FB5-D526-FFA5C0AFB99E}"/>
                </a:ext>
              </a:extLst>
            </p:cNvPr>
            <p:cNvSpPr>
              <a:spLocks noChangeArrowheads="1"/>
            </p:cNvSpPr>
            <p:nvPr/>
          </p:nvSpPr>
          <p:spPr bwMode="auto">
            <a:xfrm rot="-2084474">
              <a:off x="836" y="2914"/>
              <a:ext cx="36" cy="6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79" name="Freeform 158">
              <a:extLst>
                <a:ext uri="{FF2B5EF4-FFF2-40B4-BE49-F238E27FC236}">
                  <a16:creationId xmlns:a16="http://schemas.microsoft.com/office/drawing/2014/main" id="{FEF2A2BF-4C38-90F5-48A4-769A10A6B12D}"/>
                </a:ext>
              </a:extLst>
            </p:cNvPr>
            <p:cNvSpPr>
              <a:spLocks/>
            </p:cNvSpPr>
            <p:nvPr/>
          </p:nvSpPr>
          <p:spPr bwMode="auto">
            <a:xfrm>
              <a:off x="719" y="907"/>
              <a:ext cx="2927" cy="2269"/>
            </a:xfrm>
            <a:custGeom>
              <a:avLst/>
              <a:gdLst>
                <a:gd name="T0" fmla="*/ 2471 w 2927"/>
                <a:gd name="T1" fmla="*/ 17 h 2269"/>
                <a:gd name="T2" fmla="*/ 2512 w 2927"/>
                <a:gd name="T3" fmla="*/ 15 h 2269"/>
                <a:gd name="T4" fmla="*/ 2411 w 2927"/>
                <a:gd name="T5" fmla="*/ 107 h 2269"/>
                <a:gd name="T6" fmla="*/ 2257 w 2927"/>
                <a:gd name="T7" fmla="*/ 225 h 2269"/>
                <a:gd name="T8" fmla="*/ 2148 w 2927"/>
                <a:gd name="T9" fmla="*/ 307 h 2269"/>
                <a:gd name="T10" fmla="*/ 2074 w 2927"/>
                <a:gd name="T11" fmla="*/ 376 h 2269"/>
                <a:gd name="T12" fmla="*/ 1983 w 2927"/>
                <a:gd name="T13" fmla="*/ 427 h 2269"/>
                <a:gd name="T14" fmla="*/ 1861 w 2927"/>
                <a:gd name="T15" fmla="*/ 490 h 2269"/>
                <a:gd name="T16" fmla="*/ 1776 w 2927"/>
                <a:gd name="T17" fmla="*/ 540 h 2269"/>
                <a:gd name="T18" fmla="*/ 1751 w 2927"/>
                <a:gd name="T19" fmla="*/ 628 h 2269"/>
                <a:gd name="T20" fmla="*/ 1715 w 2927"/>
                <a:gd name="T21" fmla="*/ 672 h 2269"/>
                <a:gd name="T22" fmla="*/ 1617 w 2927"/>
                <a:gd name="T23" fmla="*/ 704 h 2269"/>
                <a:gd name="T24" fmla="*/ 1544 w 2927"/>
                <a:gd name="T25" fmla="*/ 716 h 2269"/>
                <a:gd name="T26" fmla="*/ 1483 w 2927"/>
                <a:gd name="T27" fmla="*/ 805 h 2269"/>
                <a:gd name="T28" fmla="*/ 1434 w 2927"/>
                <a:gd name="T29" fmla="*/ 868 h 2269"/>
                <a:gd name="T30" fmla="*/ 1385 w 2927"/>
                <a:gd name="T31" fmla="*/ 912 h 2269"/>
                <a:gd name="T32" fmla="*/ 1385 w 2927"/>
                <a:gd name="T33" fmla="*/ 987 h 2269"/>
                <a:gd name="T34" fmla="*/ 1452 w 2927"/>
                <a:gd name="T35" fmla="*/ 1176 h 2269"/>
                <a:gd name="T36" fmla="*/ 1501 w 2927"/>
                <a:gd name="T37" fmla="*/ 1239 h 2269"/>
                <a:gd name="T38" fmla="*/ 1593 w 2927"/>
                <a:gd name="T39" fmla="*/ 1302 h 2269"/>
                <a:gd name="T40" fmla="*/ 1684 w 2927"/>
                <a:gd name="T41" fmla="*/ 1302 h 2269"/>
                <a:gd name="T42" fmla="*/ 1794 w 2927"/>
                <a:gd name="T43" fmla="*/ 1258 h 2269"/>
                <a:gd name="T44" fmla="*/ 1928 w 2927"/>
                <a:gd name="T45" fmla="*/ 1170 h 2269"/>
                <a:gd name="T46" fmla="*/ 1946 w 2927"/>
                <a:gd name="T47" fmla="*/ 1088 h 2269"/>
                <a:gd name="T48" fmla="*/ 2087 w 2927"/>
                <a:gd name="T49" fmla="*/ 1031 h 2269"/>
                <a:gd name="T50" fmla="*/ 2270 w 2927"/>
                <a:gd name="T51" fmla="*/ 931 h 2269"/>
                <a:gd name="T52" fmla="*/ 2373 w 2927"/>
                <a:gd name="T53" fmla="*/ 874 h 2269"/>
                <a:gd name="T54" fmla="*/ 2440 w 2927"/>
                <a:gd name="T55" fmla="*/ 786 h 2269"/>
                <a:gd name="T56" fmla="*/ 2581 w 2927"/>
                <a:gd name="T57" fmla="*/ 710 h 2269"/>
                <a:gd name="T58" fmla="*/ 2672 w 2927"/>
                <a:gd name="T59" fmla="*/ 679 h 2269"/>
                <a:gd name="T60" fmla="*/ 2758 w 2927"/>
                <a:gd name="T61" fmla="*/ 590 h 2269"/>
                <a:gd name="T62" fmla="*/ 2848 w 2927"/>
                <a:gd name="T63" fmla="*/ 502 h 2269"/>
                <a:gd name="T64" fmla="*/ 2892 w 2927"/>
                <a:gd name="T65" fmla="*/ 476 h 2269"/>
                <a:gd name="T66" fmla="*/ 2890 w 2927"/>
                <a:gd name="T67" fmla="*/ 547 h 2269"/>
                <a:gd name="T68" fmla="*/ 2859 w 2927"/>
                <a:gd name="T69" fmla="*/ 619 h 2269"/>
                <a:gd name="T70" fmla="*/ 2749 w 2927"/>
                <a:gd name="T71" fmla="*/ 692 h 2269"/>
                <a:gd name="T72" fmla="*/ 1794 w 2927"/>
                <a:gd name="T73" fmla="*/ 1353 h 2269"/>
                <a:gd name="T74" fmla="*/ 446 w 2927"/>
                <a:gd name="T75" fmla="*/ 2269 h 2269"/>
                <a:gd name="T76" fmla="*/ 495 w 2927"/>
                <a:gd name="T77" fmla="*/ 2190 h 2269"/>
                <a:gd name="T78" fmla="*/ 492 w 2927"/>
                <a:gd name="T79" fmla="*/ 2053 h 2269"/>
                <a:gd name="T80" fmla="*/ 428 w 2927"/>
                <a:gd name="T81" fmla="*/ 1901 h 2269"/>
                <a:gd name="T82" fmla="*/ 342 w 2927"/>
                <a:gd name="T83" fmla="*/ 1781 h 2269"/>
                <a:gd name="T84" fmla="*/ 265 w 2927"/>
                <a:gd name="T85" fmla="*/ 1712 h 2269"/>
                <a:gd name="T86" fmla="*/ 195 w 2927"/>
                <a:gd name="T87" fmla="*/ 1675 h 2269"/>
                <a:gd name="T88" fmla="*/ 124 w 2927"/>
                <a:gd name="T89" fmla="*/ 1661 h 2269"/>
                <a:gd name="T90" fmla="*/ 42 w 2927"/>
                <a:gd name="T91" fmla="*/ 1680 h 2269"/>
                <a:gd name="T92" fmla="*/ 69 w 2927"/>
                <a:gd name="T93" fmla="*/ 1660 h 2269"/>
                <a:gd name="T94" fmla="*/ 463 w 2927"/>
                <a:gd name="T95" fmla="*/ 1399 h 2269"/>
                <a:gd name="T96" fmla="*/ 1917 w 2927"/>
                <a:gd name="T97" fmla="*/ 393 h 2269"/>
                <a:gd name="T98" fmla="*/ 2274 w 2927"/>
                <a:gd name="T99" fmla="*/ 147 h 2269"/>
                <a:gd name="T100" fmla="*/ 2428 w 2927"/>
                <a:gd name="T101" fmla="*/ 35 h 2269"/>
                <a:gd name="T102" fmla="*/ 2471 w 2927"/>
                <a:gd name="T103" fmla="*/ 17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7" h="2269">
                  <a:moveTo>
                    <a:pt x="2471" y="17"/>
                  </a:moveTo>
                  <a:cubicBezTo>
                    <a:pt x="2484" y="13"/>
                    <a:pt x="2522" y="0"/>
                    <a:pt x="2512" y="15"/>
                  </a:cubicBezTo>
                  <a:cubicBezTo>
                    <a:pt x="2502" y="30"/>
                    <a:pt x="2454" y="72"/>
                    <a:pt x="2411" y="107"/>
                  </a:cubicBezTo>
                  <a:cubicBezTo>
                    <a:pt x="2369" y="143"/>
                    <a:pt x="2302" y="192"/>
                    <a:pt x="2257" y="225"/>
                  </a:cubicBezTo>
                  <a:cubicBezTo>
                    <a:pt x="2213" y="258"/>
                    <a:pt x="2178" y="282"/>
                    <a:pt x="2148" y="307"/>
                  </a:cubicBezTo>
                  <a:cubicBezTo>
                    <a:pt x="2117" y="332"/>
                    <a:pt x="2102" y="357"/>
                    <a:pt x="2074" y="376"/>
                  </a:cubicBezTo>
                  <a:cubicBezTo>
                    <a:pt x="2047" y="396"/>
                    <a:pt x="2018" y="408"/>
                    <a:pt x="1983" y="427"/>
                  </a:cubicBezTo>
                  <a:cubicBezTo>
                    <a:pt x="1948" y="446"/>
                    <a:pt x="1895" y="471"/>
                    <a:pt x="1861" y="490"/>
                  </a:cubicBezTo>
                  <a:cubicBezTo>
                    <a:pt x="1827" y="509"/>
                    <a:pt x="1794" y="517"/>
                    <a:pt x="1776" y="540"/>
                  </a:cubicBezTo>
                  <a:cubicBezTo>
                    <a:pt x="1757" y="563"/>
                    <a:pt x="1761" y="606"/>
                    <a:pt x="1751" y="628"/>
                  </a:cubicBezTo>
                  <a:cubicBezTo>
                    <a:pt x="1741" y="650"/>
                    <a:pt x="1737" y="660"/>
                    <a:pt x="1715" y="672"/>
                  </a:cubicBezTo>
                  <a:cubicBezTo>
                    <a:pt x="1693" y="685"/>
                    <a:pt x="1645" y="697"/>
                    <a:pt x="1617" y="704"/>
                  </a:cubicBezTo>
                  <a:cubicBezTo>
                    <a:pt x="1589" y="711"/>
                    <a:pt x="1566" y="700"/>
                    <a:pt x="1544" y="716"/>
                  </a:cubicBezTo>
                  <a:cubicBezTo>
                    <a:pt x="1522" y="733"/>
                    <a:pt x="1501" y="779"/>
                    <a:pt x="1483" y="805"/>
                  </a:cubicBezTo>
                  <a:cubicBezTo>
                    <a:pt x="1465" y="830"/>
                    <a:pt x="1450" y="849"/>
                    <a:pt x="1434" y="868"/>
                  </a:cubicBezTo>
                  <a:cubicBezTo>
                    <a:pt x="1418" y="886"/>
                    <a:pt x="1394" y="892"/>
                    <a:pt x="1385" y="912"/>
                  </a:cubicBezTo>
                  <a:cubicBezTo>
                    <a:pt x="1377" y="931"/>
                    <a:pt x="1374" y="943"/>
                    <a:pt x="1385" y="987"/>
                  </a:cubicBezTo>
                  <a:cubicBezTo>
                    <a:pt x="1397" y="1031"/>
                    <a:pt x="1433" y="1135"/>
                    <a:pt x="1452" y="1176"/>
                  </a:cubicBezTo>
                  <a:cubicBezTo>
                    <a:pt x="1471" y="1218"/>
                    <a:pt x="1478" y="1218"/>
                    <a:pt x="1501" y="1239"/>
                  </a:cubicBezTo>
                  <a:cubicBezTo>
                    <a:pt x="1525" y="1260"/>
                    <a:pt x="1562" y="1292"/>
                    <a:pt x="1593" y="1302"/>
                  </a:cubicBezTo>
                  <a:cubicBezTo>
                    <a:pt x="1623" y="1312"/>
                    <a:pt x="1651" y="1309"/>
                    <a:pt x="1684" y="1302"/>
                  </a:cubicBezTo>
                  <a:cubicBezTo>
                    <a:pt x="1718" y="1295"/>
                    <a:pt x="1754" y="1280"/>
                    <a:pt x="1794" y="1258"/>
                  </a:cubicBezTo>
                  <a:cubicBezTo>
                    <a:pt x="1834" y="1236"/>
                    <a:pt x="1903" y="1198"/>
                    <a:pt x="1928" y="1170"/>
                  </a:cubicBezTo>
                  <a:cubicBezTo>
                    <a:pt x="1953" y="1142"/>
                    <a:pt x="1920" y="1111"/>
                    <a:pt x="1946" y="1088"/>
                  </a:cubicBezTo>
                  <a:cubicBezTo>
                    <a:pt x="1973" y="1065"/>
                    <a:pt x="2033" y="1057"/>
                    <a:pt x="2087" y="1031"/>
                  </a:cubicBezTo>
                  <a:cubicBezTo>
                    <a:pt x="2141" y="1005"/>
                    <a:pt x="2222" y="957"/>
                    <a:pt x="2270" y="931"/>
                  </a:cubicBezTo>
                  <a:cubicBezTo>
                    <a:pt x="2318" y="905"/>
                    <a:pt x="2345" y="898"/>
                    <a:pt x="2373" y="874"/>
                  </a:cubicBezTo>
                  <a:cubicBezTo>
                    <a:pt x="2402" y="849"/>
                    <a:pt x="2406" y="813"/>
                    <a:pt x="2440" y="786"/>
                  </a:cubicBezTo>
                  <a:cubicBezTo>
                    <a:pt x="2475" y="758"/>
                    <a:pt x="2542" y="728"/>
                    <a:pt x="2581" y="710"/>
                  </a:cubicBezTo>
                  <a:cubicBezTo>
                    <a:pt x="2620" y="692"/>
                    <a:pt x="2642" y="698"/>
                    <a:pt x="2672" y="679"/>
                  </a:cubicBezTo>
                  <a:cubicBezTo>
                    <a:pt x="2702" y="659"/>
                    <a:pt x="2729" y="620"/>
                    <a:pt x="2758" y="590"/>
                  </a:cubicBezTo>
                  <a:cubicBezTo>
                    <a:pt x="2787" y="561"/>
                    <a:pt x="2826" y="521"/>
                    <a:pt x="2848" y="502"/>
                  </a:cubicBezTo>
                  <a:cubicBezTo>
                    <a:pt x="2870" y="483"/>
                    <a:pt x="2885" y="468"/>
                    <a:pt x="2892" y="476"/>
                  </a:cubicBezTo>
                  <a:cubicBezTo>
                    <a:pt x="2897" y="487"/>
                    <a:pt x="2896" y="524"/>
                    <a:pt x="2890" y="547"/>
                  </a:cubicBezTo>
                  <a:cubicBezTo>
                    <a:pt x="2885" y="571"/>
                    <a:pt x="2883" y="595"/>
                    <a:pt x="2859" y="619"/>
                  </a:cubicBezTo>
                  <a:cubicBezTo>
                    <a:pt x="2804" y="658"/>
                    <a:pt x="2927" y="568"/>
                    <a:pt x="2749" y="692"/>
                  </a:cubicBezTo>
                  <a:lnTo>
                    <a:pt x="1794" y="1353"/>
                  </a:lnTo>
                  <a:lnTo>
                    <a:pt x="446" y="2269"/>
                  </a:lnTo>
                  <a:cubicBezTo>
                    <a:pt x="467" y="2241"/>
                    <a:pt x="487" y="2226"/>
                    <a:pt x="495" y="2190"/>
                  </a:cubicBezTo>
                  <a:cubicBezTo>
                    <a:pt x="502" y="2154"/>
                    <a:pt x="503" y="2101"/>
                    <a:pt x="492" y="2053"/>
                  </a:cubicBezTo>
                  <a:cubicBezTo>
                    <a:pt x="480" y="2005"/>
                    <a:pt x="453" y="1946"/>
                    <a:pt x="428" y="1901"/>
                  </a:cubicBezTo>
                  <a:cubicBezTo>
                    <a:pt x="403" y="1855"/>
                    <a:pt x="370" y="1812"/>
                    <a:pt x="342" y="1781"/>
                  </a:cubicBezTo>
                  <a:cubicBezTo>
                    <a:pt x="315" y="1749"/>
                    <a:pt x="289" y="1730"/>
                    <a:pt x="265" y="1712"/>
                  </a:cubicBezTo>
                  <a:cubicBezTo>
                    <a:pt x="241" y="1694"/>
                    <a:pt x="218" y="1683"/>
                    <a:pt x="195" y="1675"/>
                  </a:cubicBezTo>
                  <a:cubicBezTo>
                    <a:pt x="172" y="1667"/>
                    <a:pt x="149" y="1660"/>
                    <a:pt x="124" y="1661"/>
                  </a:cubicBezTo>
                  <a:cubicBezTo>
                    <a:pt x="99" y="1662"/>
                    <a:pt x="51" y="1680"/>
                    <a:pt x="42" y="1680"/>
                  </a:cubicBezTo>
                  <a:cubicBezTo>
                    <a:pt x="72" y="1653"/>
                    <a:pt x="0" y="1709"/>
                    <a:pt x="69" y="1660"/>
                  </a:cubicBezTo>
                  <a:lnTo>
                    <a:pt x="463" y="1399"/>
                  </a:lnTo>
                  <a:lnTo>
                    <a:pt x="1917" y="393"/>
                  </a:lnTo>
                  <a:lnTo>
                    <a:pt x="2274" y="147"/>
                  </a:lnTo>
                  <a:lnTo>
                    <a:pt x="2428" y="35"/>
                  </a:lnTo>
                  <a:cubicBezTo>
                    <a:pt x="2461" y="13"/>
                    <a:pt x="2462" y="21"/>
                    <a:pt x="2471" y="17"/>
                  </a:cubicBezTo>
                  <a:close/>
                </a:path>
              </a:pathLst>
            </a:custGeom>
            <a:solidFill>
              <a:srgbClr val="969696"/>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80" name="Arc 159">
              <a:extLst>
                <a:ext uri="{FF2B5EF4-FFF2-40B4-BE49-F238E27FC236}">
                  <a16:creationId xmlns:a16="http://schemas.microsoft.com/office/drawing/2014/main" id="{8436EABD-FA14-1B13-8383-FD5760688AC0}"/>
                </a:ext>
              </a:extLst>
            </p:cNvPr>
            <p:cNvSpPr>
              <a:spLocks/>
            </p:cNvSpPr>
            <p:nvPr/>
          </p:nvSpPr>
          <p:spPr bwMode="auto">
            <a:xfrm rot="3029456">
              <a:off x="3437" y="775"/>
              <a:ext cx="725" cy="239"/>
            </a:xfrm>
            <a:custGeom>
              <a:avLst/>
              <a:gdLst>
                <a:gd name="G0" fmla="+- 21475 0 0"/>
                <a:gd name="G1" fmla="+- 21600 0 0"/>
                <a:gd name="G2" fmla="+- 21600 0 0"/>
                <a:gd name="T0" fmla="*/ 0 w 43075"/>
                <a:gd name="T1" fmla="*/ 19280 h 23810"/>
                <a:gd name="T2" fmla="*/ 42962 w 43075"/>
                <a:gd name="T3" fmla="*/ 23810 h 23810"/>
                <a:gd name="T4" fmla="*/ 21475 w 43075"/>
                <a:gd name="T5" fmla="*/ 21600 h 23810"/>
              </a:gdLst>
              <a:ahLst/>
              <a:cxnLst>
                <a:cxn ang="0">
                  <a:pos x="T0" y="T1"/>
                </a:cxn>
                <a:cxn ang="0">
                  <a:pos x="T2" y="T3"/>
                </a:cxn>
                <a:cxn ang="0">
                  <a:pos x="T4" y="T5"/>
                </a:cxn>
              </a:cxnLst>
              <a:rect l="0" t="0" r="r" b="b"/>
              <a:pathLst>
                <a:path w="43075" h="23810" fill="none" extrusionOk="0">
                  <a:moveTo>
                    <a:pt x="-1" y="19279"/>
                  </a:moveTo>
                  <a:cubicBezTo>
                    <a:pt x="1184" y="8312"/>
                    <a:pt x="10443" y="-1"/>
                    <a:pt x="21475" y="0"/>
                  </a:cubicBezTo>
                  <a:cubicBezTo>
                    <a:pt x="33404" y="0"/>
                    <a:pt x="43075" y="9670"/>
                    <a:pt x="43075" y="21600"/>
                  </a:cubicBezTo>
                  <a:cubicBezTo>
                    <a:pt x="43075" y="22338"/>
                    <a:pt x="43037" y="23075"/>
                    <a:pt x="42961" y="23809"/>
                  </a:cubicBezTo>
                </a:path>
                <a:path w="43075" h="23810" stroke="0" extrusionOk="0">
                  <a:moveTo>
                    <a:pt x="-1" y="19279"/>
                  </a:moveTo>
                  <a:cubicBezTo>
                    <a:pt x="1184" y="8312"/>
                    <a:pt x="10443" y="-1"/>
                    <a:pt x="21475" y="0"/>
                  </a:cubicBezTo>
                  <a:cubicBezTo>
                    <a:pt x="33404" y="0"/>
                    <a:pt x="43075" y="9670"/>
                    <a:pt x="43075" y="21600"/>
                  </a:cubicBezTo>
                  <a:cubicBezTo>
                    <a:pt x="43075" y="22338"/>
                    <a:pt x="43037" y="23075"/>
                    <a:pt x="42961" y="23809"/>
                  </a:cubicBezTo>
                  <a:lnTo>
                    <a:pt x="21475" y="21600"/>
                  </a:lnTo>
                  <a:close/>
                </a:path>
              </a:pathLst>
            </a:cu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81" name="Freeform 160">
              <a:extLst>
                <a:ext uri="{FF2B5EF4-FFF2-40B4-BE49-F238E27FC236}">
                  <a16:creationId xmlns:a16="http://schemas.microsoft.com/office/drawing/2014/main" id="{547DD16B-5F95-9591-23AB-E326CABCB6B8}"/>
                </a:ext>
              </a:extLst>
            </p:cNvPr>
            <p:cNvSpPr>
              <a:spLocks/>
            </p:cNvSpPr>
            <p:nvPr/>
          </p:nvSpPr>
          <p:spPr bwMode="auto">
            <a:xfrm>
              <a:off x="3238" y="835"/>
              <a:ext cx="146" cy="127"/>
            </a:xfrm>
            <a:custGeom>
              <a:avLst/>
              <a:gdLst>
                <a:gd name="T0" fmla="*/ 0 w 191"/>
                <a:gd name="T1" fmla="*/ 117 h 162"/>
                <a:gd name="T2" fmla="*/ 39 w 191"/>
                <a:gd name="T3" fmla="*/ 138 h 162"/>
                <a:gd name="T4" fmla="*/ 84 w 191"/>
                <a:gd name="T5" fmla="*/ 156 h 162"/>
                <a:gd name="T6" fmla="*/ 138 w 191"/>
                <a:gd name="T7" fmla="*/ 102 h 162"/>
                <a:gd name="T8" fmla="*/ 180 w 191"/>
                <a:gd name="T9" fmla="*/ 66 h 162"/>
                <a:gd name="T10" fmla="*/ 186 w 191"/>
                <a:gd name="T11" fmla="*/ 15 h 162"/>
                <a:gd name="T12" fmla="*/ 150 w 191"/>
                <a:gd name="T13" fmla="*/ 3 h 162"/>
                <a:gd name="T14" fmla="*/ 90 w 191"/>
                <a:gd name="T15" fmla="*/ 33 h 162"/>
                <a:gd name="T16" fmla="*/ 0 w 191"/>
                <a:gd name="T17"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62">
                  <a:moveTo>
                    <a:pt x="0" y="117"/>
                  </a:moveTo>
                  <a:cubicBezTo>
                    <a:pt x="42" y="132"/>
                    <a:pt x="25" y="132"/>
                    <a:pt x="39" y="138"/>
                  </a:cubicBezTo>
                  <a:cubicBezTo>
                    <a:pt x="53" y="144"/>
                    <a:pt x="68" y="162"/>
                    <a:pt x="84" y="156"/>
                  </a:cubicBezTo>
                  <a:cubicBezTo>
                    <a:pt x="120" y="123"/>
                    <a:pt x="121" y="119"/>
                    <a:pt x="138" y="102"/>
                  </a:cubicBezTo>
                  <a:cubicBezTo>
                    <a:pt x="154" y="87"/>
                    <a:pt x="172" y="80"/>
                    <a:pt x="180" y="66"/>
                  </a:cubicBezTo>
                  <a:cubicBezTo>
                    <a:pt x="188" y="52"/>
                    <a:pt x="191" y="25"/>
                    <a:pt x="186" y="15"/>
                  </a:cubicBezTo>
                  <a:cubicBezTo>
                    <a:pt x="181" y="5"/>
                    <a:pt x="166" y="0"/>
                    <a:pt x="150" y="3"/>
                  </a:cubicBezTo>
                  <a:cubicBezTo>
                    <a:pt x="134" y="6"/>
                    <a:pt x="115" y="14"/>
                    <a:pt x="90" y="33"/>
                  </a:cubicBezTo>
                  <a:cubicBezTo>
                    <a:pt x="65" y="52"/>
                    <a:pt x="19" y="100"/>
                    <a:pt x="0" y="117"/>
                  </a:cubicBezTo>
                  <a:close/>
                </a:path>
              </a:pathLst>
            </a:custGeom>
            <a:solidFill>
              <a:srgbClr val="0066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82" name="AutoShape 161">
              <a:extLst>
                <a:ext uri="{FF2B5EF4-FFF2-40B4-BE49-F238E27FC236}">
                  <a16:creationId xmlns:a16="http://schemas.microsoft.com/office/drawing/2014/main" id="{7413D541-C7E2-22F6-13D7-A195D973331E}"/>
                </a:ext>
              </a:extLst>
            </p:cNvPr>
            <p:cNvSpPr>
              <a:spLocks noChangeArrowheads="1"/>
            </p:cNvSpPr>
            <p:nvPr/>
          </p:nvSpPr>
          <p:spPr bwMode="auto">
            <a:xfrm rot="-2485817">
              <a:off x="3250" y="803"/>
              <a:ext cx="103" cy="116"/>
            </a:xfrm>
            <a:prstGeom prst="can">
              <a:avLst>
                <a:gd name="adj" fmla="val 28155"/>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sp>
          <p:nvSpPr>
            <p:cNvPr id="83" name="Freeform 162">
              <a:extLst>
                <a:ext uri="{FF2B5EF4-FFF2-40B4-BE49-F238E27FC236}">
                  <a16:creationId xmlns:a16="http://schemas.microsoft.com/office/drawing/2014/main" id="{00B301A1-056B-9431-BB6C-B36A2C99B274}"/>
                </a:ext>
              </a:extLst>
            </p:cNvPr>
            <p:cNvSpPr>
              <a:spLocks/>
            </p:cNvSpPr>
            <p:nvPr/>
          </p:nvSpPr>
          <p:spPr bwMode="auto">
            <a:xfrm>
              <a:off x="798" y="2664"/>
              <a:ext cx="337" cy="420"/>
            </a:xfrm>
            <a:custGeom>
              <a:avLst/>
              <a:gdLst>
                <a:gd name="T0" fmla="*/ 39 w 337"/>
                <a:gd name="T1" fmla="*/ 0 h 420"/>
                <a:gd name="T2" fmla="*/ 43 w 337"/>
                <a:gd name="T3" fmla="*/ 80 h 420"/>
                <a:gd name="T4" fmla="*/ 58 w 337"/>
                <a:gd name="T5" fmla="*/ 132 h 420"/>
                <a:gd name="T6" fmla="*/ 77 w 337"/>
                <a:gd name="T7" fmla="*/ 173 h 420"/>
                <a:gd name="T8" fmla="*/ 109 w 337"/>
                <a:gd name="T9" fmla="*/ 227 h 420"/>
                <a:gd name="T10" fmla="*/ 136 w 337"/>
                <a:gd name="T11" fmla="*/ 263 h 420"/>
                <a:gd name="T12" fmla="*/ 178 w 337"/>
                <a:gd name="T13" fmla="*/ 309 h 420"/>
                <a:gd name="T14" fmla="*/ 215 w 337"/>
                <a:gd name="T15" fmla="*/ 344 h 420"/>
                <a:gd name="T16" fmla="*/ 263 w 337"/>
                <a:gd name="T17" fmla="*/ 374 h 420"/>
                <a:gd name="T18" fmla="*/ 299 w 337"/>
                <a:gd name="T19" fmla="*/ 387 h 420"/>
                <a:gd name="T20" fmla="*/ 333 w 337"/>
                <a:gd name="T21" fmla="*/ 387 h 420"/>
                <a:gd name="T22" fmla="*/ 323 w 337"/>
                <a:gd name="T23" fmla="*/ 410 h 420"/>
                <a:gd name="T24" fmla="*/ 288 w 337"/>
                <a:gd name="T25" fmla="*/ 420 h 420"/>
                <a:gd name="T26" fmla="*/ 241 w 337"/>
                <a:gd name="T27" fmla="*/ 410 h 420"/>
                <a:gd name="T28" fmla="*/ 185 w 337"/>
                <a:gd name="T29" fmla="*/ 375 h 420"/>
                <a:gd name="T30" fmla="*/ 112 w 337"/>
                <a:gd name="T31" fmla="*/ 299 h 420"/>
                <a:gd name="T32" fmla="*/ 55 w 337"/>
                <a:gd name="T33" fmla="*/ 219 h 420"/>
                <a:gd name="T34" fmla="*/ 29 w 337"/>
                <a:gd name="T35" fmla="*/ 164 h 420"/>
                <a:gd name="T36" fmla="*/ 4 w 337"/>
                <a:gd name="T37" fmla="*/ 87 h 420"/>
                <a:gd name="T38" fmla="*/ 2 w 337"/>
                <a:gd name="T39" fmla="*/ 45 h 420"/>
                <a:gd name="T40" fmla="*/ 14 w 337"/>
                <a:gd name="T41" fmla="*/ 15 h 420"/>
                <a:gd name="T42" fmla="*/ 39 w 337"/>
                <a:gd name="T4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420">
                  <a:moveTo>
                    <a:pt x="39" y="0"/>
                  </a:moveTo>
                  <a:lnTo>
                    <a:pt x="43" y="80"/>
                  </a:lnTo>
                  <a:cubicBezTo>
                    <a:pt x="46" y="102"/>
                    <a:pt x="52" y="117"/>
                    <a:pt x="58" y="132"/>
                  </a:cubicBezTo>
                  <a:cubicBezTo>
                    <a:pt x="64" y="147"/>
                    <a:pt x="69" y="157"/>
                    <a:pt x="77" y="173"/>
                  </a:cubicBezTo>
                  <a:cubicBezTo>
                    <a:pt x="85" y="189"/>
                    <a:pt x="99" y="212"/>
                    <a:pt x="109" y="227"/>
                  </a:cubicBezTo>
                  <a:cubicBezTo>
                    <a:pt x="119" y="242"/>
                    <a:pt x="125" y="249"/>
                    <a:pt x="136" y="263"/>
                  </a:cubicBezTo>
                  <a:cubicBezTo>
                    <a:pt x="147" y="277"/>
                    <a:pt x="165" y="296"/>
                    <a:pt x="178" y="309"/>
                  </a:cubicBezTo>
                  <a:cubicBezTo>
                    <a:pt x="191" y="322"/>
                    <a:pt x="201" y="333"/>
                    <a:pt x="215" y="344"/>
                  </a:cubicBezTo>
                  <a:cubicBezTo>
                    <a:pt x="229" y="355"/>
                    <a:pt x="249" y="367"/>
                    <a:pt x="263" y="374"/>
                  </a:cubicBezTo>
                  <a:cubicBezTo>
                    <a:pt x="277" y="381"/>
                    <a:pt x="287" y="385"/>
                    <a:pt x="299" y="387"/>
                  </a:cubicBezTo>
                  <a:cubicBezTo>
                    <a:pt x="311" y="389"/>
                    <a:pt x="329" y="383"/>
                    <a:pt x="333" y="387"/>
                  </a:cubicBezTo>
                  <a:cubicBezTo>
                    <a:pt x="337" y="391"/>
                    <a:pt x="330" y="405"/>
                    <a:pt x="323" y="410"/>
                  </a:cubicBezTo>
                  <a:cubicBezTo>
                    <a:pt x="316" y="415"/>
                    <a:pt x="302" y="420"/>
                    <a:pt x="288" y="420"/>
                  </a:cubicBezTo>
                  <a:cubicBezTo>
                    <a:pt x="274" y="420"/>
                    <a:pt x="258" y="418"/>
                    <a:pt x="241" y="410"/>
                  </a:cubicBezTo>
                  <a:cubicBezTo>
                    <a:pt x="224" y="402"/>
                    <a:pt x="206" y="394"/>
                    <a:pt x="185" y="375"/>
                  </a:cubicBezTo>
                  <a:cubicBezTo>
                    <a:pt x="164" y="356"/>
                    <a:pt x="134" y="325"/>
                    <a:pt x="112" y="299"/>
                  </a:cubicBezTo>
                  <a:cubicBezTo>
                    <a:pt x="90" y="273"/>
                    <a:pt x="69" y="241"/>
                    <a:pt x="55" y="219"/>
                  </a:cubicBezTo>
                  <a:cubicBezTo>
                    <a:pt x="41" y="197"/>
                    <a:pt x="38" y="186"/>
                    <a:pt x="29" y="164"/>
                  </a:cubicBezTo>
                  <a:cubicBezTo>
                    <a:pt x="20" y="142"/>
                    <a:pt x="8" y="107"/>
                    <a:pt x="4" y="87"/>
                  </a:cubicBezTo>
                  <a:cubicBezTo>
                    <a:pt x="0" y="67"/>
                    <a:pt x="0" y="57"/>
                    <a:pt x="2" y="45"/>
                  </a:cubicBezTo>
                  <a:cubicBezTo>
                    <a:pt x="4" y="33"/>
                    <a:pt x="8" y="22"/>
                    <a:pt x="14" y="15"/>
                  </a:cubicBezTo>
                  <a:cubicBezTo>
                    <a:pt x="20" y="8"/>
                    <a:pt x="39" y="0"/>
                    <a:pt x="39" y="0"/>
                  </a:cubicBezTo>
                  <a:close/>
                </a:path>
              </a:pathLst>
            </a:cu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a-IR" sz="3600" b="0" i="0" u="none" strike="noStrike" kern="1200" cap="none" spc="0" normalizeH="0" baseline="0" noProof="0">
                <a:ln>
                  <a:noFill/>
                </a:ln>
                <a:solidFill>
                  <a:srgbClr val="000000"/>
                </a:solidFill>
                <a:effectLst/>
                <a:uLnTx/>
                <a:uFillTx/>
                <a:latin typeface="Century Gothic"/>
                <a:ea typeface="+mn-ea"/>
                <a:cs typeface="Tahoma" panose="020B0604030504040204" pitchFamily="34" charset="0"/>
              </a:endParaRPr>
            </a:p>
          </p:txBody>
        </p:sp>
      </p:grpSp>
      <p:sp>
        <p:nvSpPr>
          <p:cNvPr id="84" name="AutoShape 163">
            <a:extLst>
              <a:ext uri="{FF2B5EF4-FFF2-40B4-BE49-F238E27FC236}">
                <a16:creationId xmlns:a16="http://schemas.microsoft.com/office/drawing/2014/main" id="{AFB63D97-DA5E-017F-A7F1-CD3312CBEBD9}"/>
              </a:ext>
            </a:extLst>
          </p:cNvPr>
          <p:cNvSpPr>
            <a:spLocks noChangeArrowheads="1"/>
          </p:cNvSpPr>
          <p:nvPr/>
        </p:nvSpPr>
        <p:spPr bwMode="auto">
          <a:xfrm>
            <a:off x="3444153" y="3778106"/>
            <a:ext cx="1219200" cy="361950"/>
          </a:xfrm>
          <a:prstGeom prst="wedgeRectCallout">
            <a:avLst>
              <a:gd name="adj1" fmla="val 199218"/>
              <a:gd name="adj2" fmla="val 242981"/>
            </a:avLst>
          </a:prstGeom>
          <a:solidFill>
            <a:schemeClr val="bg1"/>
          </a:solidFill>
          <a:ln w="31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RF </a:t>
            </a:r>
            <a:r>
              <a:rPr kumimoji="0" lang="fa-IR"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پیچک</a:t>
            </a:r>
            <a:endParaRPr kumimoji="0" lang="en-US" b="1" i="0" u="none" strike="noStrike" kern="1200" cap="none" spc="0" normalizeH="0" baseline="0" noProof="0" dirty="0">
              <a:ln>
                <a:noFill/>
              </a:ln>
              <a:solidFill>
                <a:srgbClr val="000099"/>
              </a:solidFill>
              <a:effectLst/>
              <a:uLnTx/>
              <a:uFillTx/>
              <a:latin typeface="Century Gothic"/>
              <a:cs typeface="B Nazanin" panose="00000400000000000000"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99"/>
              </a:solidFill>
              <a:effectLst/>
              <a:uLnTx/>
              <a:uFillTx/>
              <a:latin typeface="Century Gothic"/>
              <a:ea typeface="+mn-ea"/>
              <a:cs typeface="+mn-cs"/>
            </a:endParaRPr>
          </a:p>
        </p:txBody>
      </p:sp>
      <p:sp>
        <p:nvSpPr>
          <p:cNvPr id="85" name="AutoShape 166">
            <a:extLst>
              <a:ext uri="{FF2B5EF4-FFF2-40B4-BE49-F238E27FC236}">
                <a16:creationId xmlns:a16="http://schemas.microsoft.com/office/drawing/2014/main" id="{053E5FDE-6567-77AF-06DF-7B8D1F74B79F}"/>
              </a:ext>
            </a:extLst>
          </p:cNvPr>
          <p:cNvSpPr>
            <a:spLocks noChangeArrowheads="1"/>
          </p:cNvSpPr>
          <p:nvPr/>
        </p:nvSpPr>
        <p:spPr bwMode="auto">
          <a:xfrm>
            <a:off x="1464090" y="4788039"/>
            <a:ext cx="1162721" cy="666750"/>
          </a:xfrm>
          <a:prstGeom prst="wedgeRectCallout">
            <a:avLst>
              <a:gd name="adj1" fmla="val 134366"/>
              <a:gd name="adj2" fmla="val 64046"/>
            </a:avLst>
          </a:prstGeom>
          <a:solidFill>
            <a:schemeClr val="bg1"/>
          </a:solidFill>
          <a:ln w="31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پنجره کوارتزی</a:t>
            </a:r>
            <a:endParaRPr kumimoji="0" lang="en-US" b="1" i="0" u="none" strike="noStrike" kern="1200" cap="none" spc="0" normalizeH="0" baseline="0" noProof="0" dirty="0">
              <a:ln>
                <a:noFill/>
              </a:ln>
              <a:solidFill>
                <a:srgbClr val="000099"/>
              </a:solidFill>
              <a:effectLst/>
              <a:uLnTx/>
              <a:uFillTx/>
              <a:latin typeface="Century Gothic"/>
              <a:cs typeface="B Nazanin" panose="00000400000000000000" pitchFamily="2" charset="-78"/>
            </a:endParaRPr>
          </a:p>
        </p:txBody>
      </p:sp>
      <p:sp>
        <p:nvSpPr>
          <p:cNvPr id="86" name="AutoShape 165">
            <a:extLst>
              <a:ext uri="{FF2B5EF4-FFF2-40B4-BE49-F238E27FC236}">
                <a16:creationId xmlns:a16="http://schemas.microsoft.com/office/drawing/2014/main" id="{641C2677-3525-0722-AE4C-A65A7C46ADE8}"/>
              </a:ext>
            </a:extLst>
          </p:cNvPr>
          <p:cNvSpPr>
            <a:spLocks noChangeArrowheads="1"/>
          </p:cNvSpPr>
          <p:nvPr/>
        </p:nvSpPr>
        <p:spPr bwMode="auto">
          <a:xfrm>
            <a:off x="8159995" y="6015477"/>
            <a:ext cx="1138750" cy="666750"/>
          </a:xfrm>
          <a:prstGeom prst="wedgeRectCallout">
            <a:avLst>
              <a:gd name="adj1" fmla="val -223907"/>
              <a:gd name="adj2" fmla="val -103569"/>
            </a:avLst>
          </a:prstGeom>
          <a:solidFill>
            <a:schemeClr val="bg1"/>
          </a:solidFill>
          <a:ln w="31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a-IR" sz="1600"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نگهدارنده</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سرامیکی</a:t>
            </a:r>
            <a:endParaRPr kumimoji="0" lang="en-US" sz="1600" b="1" i="0" u="none" strike="noStrike" kern="1200" cap="none" spc="0" normalizeH="0" baseline="0" noProof="0" dirty="0">
              <a:ln>
                <a:noFill/>
              </a:ln>
              <a:solidFill>
                <a:srgbClr val="000099"/>
              </a:solidFill>
              <a:effectLst/>
              <a:uLnTx/>
              <a:uFillTx/>
              <a:latin typeface="Century Gothic"/>
              <a:cs typeface="B Nazanin" panose="00000400000000000000" pitchFamily="2" charset="-78"/>
            </a:endParaRPr>
          </a:p>
        </p:txBody>
      </p:sp>
      <p:sp>
        <p:nvSpPr>
          <p:cNvPr id="87" name="AutoShape 164">
            <a:extLst>
              <a:ext uri="{FF2B5EF4-FFF2-40B4-BE49-F238E27FC236}">
                <a16:creationId xmlns:a16="http://schemas.microsoft.com/office/drawing/2014/main" id="{E02D0796-E3F3-52E2-1AE1-A27E2E6993D3}"/>
              </a:ext>
            </a:extLst>
          </p:cNvPr>
          <p:cNvSpPr>
            <a:spLocks noChangeArrowheads="1"/>
          </p:cNvSpPr>
          <p:nvPr/>
        </p:nvSpPr>
        <p:spPr bwMode="auto">
          <a:xfrm rot="-149450">
            <a:off x="8790493" y="5323444"/>
            <a:ext cx="876300" cy="381000"/>
          </a:xfrm>
          <a:prstGeom prst="wedgeRectCallout">
            <a:avLst>
              <a:gd name="adj1" fmla="val -236968"/>
              <a:gd name="adj2" fmla="val -167542"/>
            </a:avLst>
          </a:prstGeom>
          <a:solidFill>
            <a:schemeClr val="bg1"/>
          </a:solidFill>
          <a:ln w="31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000099"/>
                </a:solidFill>
                <a:effectLst/>
                <a:uLnTx/>
                <a:uFillTx/>
                <a:latin typeface="Century Gothic"/>
                <a:cs typeface="B Nazanin" panose="00000400000000000000" pitchFamily="2" charset="-78"/>
              </a:rPr>
              <a:t>لامپ</a:t>
            </a:r>
            <a:endParaRPr kumimoji="0" lang="en-US" sz="2000" b="1" i="0" u="none" strike="noStrike" kern="1200" cap="none" spc="0" normalizeH="0" baseline="0" noProof="0" dirty="0">
              <a:ln>
                <a:noFill/>
              </a:ln>
              <a:solidFill>
                <a:srgbClr val="000099"/>
              </a:solidFill>
              <a:effectLst/>
              <a:uLnTx/>
              <a:uFillTx/>
              <a:latin typeface="Century Gothic"/>
              <a:cs typeface="B Nazanin" panose="00000400000000000000" pitchFamily="2" charset="-78"/>
            </a:endParaRPr>
          </a:p>
        </p:txBody>
      </p:sp>
    </p:spTree>
    <p:extLst>
      <p:ext uri="{BB962C8B-B14F-4D97-AF65-F5344CB8AC3E}">
        <p14:creationId xmlns:p14="http://schemas.microsoft.com/office/powerpoint/2010/main" val="11479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diamond(in)">
                                      <p:cBhvr>
                                        <p:cTn id="11" dur="500"/>
                                        <p:tgtEl>
                                          <p:spTgt spid="84"/>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amond(in)">
                                      <p:cBhvr>
                                        <p:cTn id="15" dur="500"/>
                                        <p:tgtEl>
                                          <p:spTgt spid="85"/>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diamond(in)">
                                      <p:cBhvr>
                                        <p:cTn id="19" dur="500"/>
                                        <p:tgtEl>
                                          <p:spTgt spid="86"/>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diamond(in)">
                                      <p:cBhvr>
                                        <p:cTn id="2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564C-8A2A-2AA0-5808-DCDF5C826015}"/>
              </a:ext>
            </a:extLst>
          </p:cNvPr>
          <p:cNvSpPr>
            <a:spLocks noGrp="1"/>
          </p:cNvSpPr>
          <p:nvPr>
            <p:ph type="title"/>
          </p:nvPr>
        </p:nvSpPr>
        <p:spPr>
          <a:xfrm>
            <a:off x="905108" y="519886"/>
            <a:ext cx="10314878" cy="1325563"/>
          </a:xfrm>
        </p:spPr>
        <p:txBody>
          <a:bodyPr/>
          <a:lstStyle/>
          <a:p>
            <a:pPr algn="r"/>
            <a:r>
              <a:rPr lang="fa-IR" sz="3200" b="1" dirty="0">
                <a:cs typeface="B Nazanin" panose="00000400000000000000" pitchFamily="2" charset="-78"/>
              </a:rPr>
              <a:t>دستگاه طیف سنجی جذب اتمی</a:t>
            </a:r>
            <a:br>
              <a:rPr lang="fa-IR" dirty="0"/>
            </a:br>
            <a:endParaRPr lang="en-US" dirty="0"/>
          </a:p>
        </p:txBody>
      </p:sp>
      <p:sp>
        <p:nvSpPr>
          <p:cNvPr id="6" name="Content Placeholder 5">
            <a:extLst>
              <a:ext uri="{FF2B5EF4-FFF2-40B4-BE49-F238E27FC236}">
                <a16:creationId xmlns:a16="http://schemas.microsoft.com/office/drawing/2014/main" id="{40CB34D7-6665-A674-637A-93F76FDCBBB0}"/>
              </a:ext>
            </a:extLst>
          </p:cNvPr>
          <p:cNvSpPr>
            <a:spLocks noGrp="1"/>
          </p:cNvSpPr>
          <p:nvPr>
            <p:ph idx="1"/>
          </p:nvPr>
        </p:nvSpPr>
        <p:spPr>
          <a:xfrm>
            <a:off x="3401122" y="1513274"/>
            <a:ext cx="7818863" cy="4351338"/>
          </a:xfrm>
        </p:spPr>
        <p:txBody>
          <a:bodyPr>
            <a:normAutofit/>
          </a:bodyPr>
          <a:lstStyle/>
          <a:p>
            <a:pPr marL="0" indent="0" algn="r" rtl="1">
              <a:lnSpc>
                <a:spcPct val="150000"/>
              </a:lnSpc>
              <a:buNone/>
            </a:pPr>
            <a:r>
              <a:rPr lang="fa-IR" sz="2400" dirty="0">
                <a:cs typeface="B Nazanin" panose="00000400000000000000" pitchFamily="2" charset="-78"/>
              </a:rPr>
              <a:t>یک سیستم کامل جذب اتمی شامل 3 دستگاه است:</a:t>
            </a:r>
          </a:p>
          <a:p>
            <a:pPr marL="0" indent="0" algn="r" rtl="1">
              <a:lnSpc>
                <a:spcPct val="150000"/>
              </a:lnSpc>
              <a:buNone/>
            </a:pPr>
            <a:r>
              <a:rPr lang="fa-IR" sz="2400" dirty="0">
                <a:solidFill>
                  <a:schemeClr val="accent1">
                    <a:lumMod val="75000"/>
                  </a:schemeClr>
                </a:solidFill>
                <a:cs typeface="B Nazanin" panose="00000400000000000000" pitchFamily="2" charset="-78"/>
              </a:rPr>
              <a:t>( مشترك در قسمت </a:t>
            </a:r>
            <a:r>
              <a:rPr lang="en-US" sz="2400" dirty="0">
                <a:solidFill>
                  <a:schemeClr val="accent1">
                    <a:lumMod val="75000"/>
                  </a:schemeClr>
                </a:solidFill>
                <a:cs typeface="B Nazanin" panose="00000400000000000000" pitchFamily="2" charset="-78"/>
              </a:rPr>
              <a:t>main</a:t>
            </a:r>
            <a:r>
              <a:rPr lang="fa-IR" sz="2400" dirty="0">
                <a:solidFill>
                  <a:schemeClr val="accent1">
                    <a:lumMod val="75000"/>
                  </a:schemeClr>
                </a:solidFill>
                <a:cs typeface="B Nazanin" panose="00000400000000000000" pitchFamily="2" charset="-78"/>
              </a:rPr>
              <a:t> و محفظه لامپها اما با دقت اندازه گیری متفاوت )</a:t>
            </a:r>
            <a:endParaRPr lang="en-US" sz="2400" dirty="0">
              <a:solidFill>
                <a:schemeClr val="accent1">
                  <a:lumMod val="75000"/>
                </a:schemeClr>
              </a:solidFill>
              <a:cs typeface="B Nazanin" panose="00000400000000000000" pitchFamily="2" charset="-78"/>
            </a:endParaRPr>
          </a:p>
          <a:p>
            <a:pPr algn="r" rtl="1">
              <a:lnSpc>
                <a:spcPct val="150000"/>
              </a:lnSpc>
            </a:pPr>
            <a:r>
              <a:rPr lang="fa-IR" sz="2400" dirty="0">
                <a:cs typeface="B Nazanin" panose="00000400000000000000" pitchFamily="2" charset="-78"/>
              </a:rPr>
              <a:t> اتمیک کوره</a:t>
            </a:r>
            <a:r>
              <a:rPr lang="en-GB" sz="2400" dirty="0">
                <a:cs typeface="B Nazanin" panose="00000400000000000000" pitchFamily="2" charset="-78"/>
              </a:rPr>
              <a:t>  </a:t>
            </a:r>
            <a:r>
              <a:rPr lang="fa-IR" sz="2400" dirty="0">
                <a:cs typeface="B Nazanin" panose="00000400000000000000" pitchFamily="2" charset="-78"/>
              </a:rPr>
              <a:t> </a:t>
            </a:r>
            <a:r>
              <a:rPr lang="en-US" sz="2400" dirty="0"/>
              <a:t>(Furnace AAS)</a:t>
            </a:r>
            <a:r>
              <a:rPr lang="fa-IR" sz="2400" dirty="0"/>
              <a:t>   </a:t>
            </a:r>
            <a:endParaRPr lang="en-US" sz="2400" dirty="0"/>
          </a:p>
          <a:p>
            <a:pPr algn="r" rtl="1">
              <a:lnSpc>
                <a:spcPct val="150000"/>
              </a:lnSpc>
            </a:pPr>
            <a:r>
              <a:rPr lang="fa-IR" sz="2400" dirty="0"/>
              <a:t> </a:t>
            </a:r>
            <a:r>
              <a:rPr lang="fa-IR" sz="2400" dirty="0">
                <a:cs typeface="B Nazanin" panose="00000400000000000000" pitchFamily="2" charset="-78"/>
              </a:rPr>
              <a:t>اتمیک شعله</a:t>
            </a:r>
            <a:r>
              <a:rPr lang="en-GB" sz="2400" dirty="0">
                <a:cs typeface="B Nazanin" panose="00000400000000000000" pitchFamily="2" charset="-78"/>
              </a:rPr>
              <a:t>   </a:t>
            </a:r>
            <a:r>
              <a:rPr lang="fa-IR" sz="2400" dirty="0">
                <a:cs typeface="B Nazanin" panose="00000400000000000000" pitchFamily="2" charset="-78"/>
              </a:rPr>
              <a:t> </a:t>
            </a:r>
            <a:r>
              <a:rPr lang="en-US" sz="2400" dirty="0"/>
              <a:t>(Flame AAS)</a:t>
            </a:r>
          </a:p>
          <a:p>
            <a:pPr algn="r" rtl="1">
              <a:lnSpc>
                <a:spcPct val="150000"/>
              </a:lnSpc>
            </a:pPr>
            <a:r>
              <a:rPr lang="en-US" sz="2400" dirty="0">
                <a:cs typeface="B Nazanin" panose="00000400000000000000" pitchFamily="2" charset="-78"/>
              </a:rPr>
              <a:t> </a:t>
            </a:r>
            <a:r>
              <a:rPr lang="fa-IR" sz="2400" dirty="0">
                <a:cs typeface="B Nazanin" panose="00000400000000000000" pitchFamily="2" charset="-78"/>
              </a:rPr>
              <a:t>اتمیک هیدرید</a:t>
            </a:r>
            <a:r>
              <a:rPr lang="en-GB" sz="2400" dirty="0">
                <a:cs typeface="B Nazanin" panose="00000400000000000000" pitchFamily="2" charset="-78"/>
              </a:rPr>
              <a:t>   </a:t>
            </a:r>
            <a:r>
              <a:rPr lang="fa-IR" sz="2400" dirty="0">
                <a:cs typeface="B Nazanin" panose="00000400000000000000" pitchFamily="2" charset="-78"/>
              </a:rPr>
              <a:t> </a:t>
            </a:r>
            <a:r>
              <a:rPr lang="en-US" sz="2400" dirty="0"/>
              <a:t>(VGA-AAS</a:t>
            </a:r>
            <a:r>
              <a:rPr lang="en-GB" sz="2400" dirty="0"/>
              <a:t>)</a:t>
            </a:r>
            <a:endParaRPr lang="en-US" sz="2400" dirty="0">
              <a:cs typeface="B Nazanin" panose="00000400000000000000" pitchFamily="2" charset="-78"/>
            </a:endParaRPr>
          </a:p>
        </p:txBody>
      </p:sp>
      <p:pic>
        <p:nvPicPr>
          <p:cNvPr id="7" name="Content Placeholder 5">
            <a:extLst>
              <a:ext uri="{FF2B5EF4-FFF2-40B4-BE49-F238E27FC236}">
                <a16:creationId xmlns:a16="http://schemas.microsoft.com/office/drawing/2014/main" id="{F4F8A442-A4AC-D9DF-9E82-A8FAF4B144C8}"/>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86236" y="1079623"/>
            <a:ext cx="5864611" cy="5692141"/>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204528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7531-39D9-E674-9FA0-ABE015D35D00}"/>
              </a:ext>
            </a:extLst>
          </p:cNvPr>
          <p:cNvSpPr>
            <a:spLocks noGrp="1"/>
          </p:cNvSpPr>
          <p:nvPr>
            <p:ph type="title"/>
          </p:nvPr>
        </p:nvSpPr>
        <p:spPr>
          <a:xfrm>
            <a:off x="838200" y="365125"/>
            <a:ext cx="10402229" cy="1325563"/>
          </a:xfrm>
        </p:spPr>
        <p:txBody>
          <a:bodyPr>
            <a:normAutofit/>
          </a:bodyPr>
          <a:lstStyle/>
          <a:p>
            <a:pPr algn="r"/>
            <a:r>
              <a:rPr lang="fa-IR" sz="3200" b="1" dirty="0">
                <a:cs typeface="B Nazanin" panose="00000400000000000000" pitchFamily="2" charset="-78"/>
              </a:rPr>
              <a:t>دستگاه جذب اتمي کوره </a:t>
            </a:r>
            <a:r>
              <a:rPr lang="en-US" sz="3600" dirty="0"/>
              <a:t>(</a:t>
            </a:r>
            <a:r>
              <a:rPr lang="en-US" sz="3200" b="1" dirty="0"/>
              <a:t>Furnace AAS</a:t>
            </a:r>
            <a:r>
              <a:rPr lang="en-US" sz="3200" dirty="0"/>
              <a:t>)</a:t>
            </a:r>
            <a:endParaRPr lang="en-US" sz="4000" dirty="0"/>
          </a:p>
        </p:txBody>
      </p:sp>
      <p:sp>
        <p:nvSpPr>
          <p:cNvPr id="3" name="Content Placeholder 2">
            <a:extLst>
              <a:ext uri="{FF2B5EF4-FFF2-40B4-BE49-F238E27FC236}">
                <a16:creationId xmlns:a16="http://schemas.microsoft.com/office/drawing/2014/main" id="{FE20A794-2DCB-933C-3794-D5C3BD6C77BB}"/>
              </a:ext>
            </a:extLst>
          </p:cNvPr>
          <p:cNvSpPr>
            <a:spLocks noGrp="1"/>
          </p:cNvSpPr>
          <p:nvPr>
            <p:ph idx="1"/>
          </p:nvPr>
        </p:nvSpPr>
        <p:spPr/>
        <p:txBody>
          <a:bodyPr>
            <a:normAutofit/>
          </a:bodyPr>
          <a:lstStyle/>
          <a:p>
            <a:pPr algn="r" rtl="1">
              <a:lnSpc>
                <a:spcPct val="200000"/>
              </a:lnSpc>
              <a:buClr>
                <a:schemeClr val="tx1"/>
              </a:buClr>
            </a:pPr>
            <a:r>
              <a:rPr lang="fa-IR" sz="2000" dirty="0">
                <a:cs typeface="B Nazanin" pitchFamily="2" charset="-78"/>
              </a:rPr>
              <a:t>مهمترین نوع سیستمهای جذب اتمی در آزمایشگاه های مواد غذائی است.</a:t>
            </a:r>
            <a:endParaRPr lang="en-US" sz="2000" dirty="0">
              <a:cs typeface="B Nazanin" pitchFamily="2" charset="-78"/>
            </a:endParaRPr>
          </a:p>
          <a:p>
            <a:pPr algn="r" rtl="1">
              <a:lnSpc>
                <a:spcPct val="200000"/>
              </a:lnSpc>
              <a:buClr>
                <a:schemeClr val="tx1"/>
              </a:buClr>
            </a:pPr>
            <a:r>
              <a:rPr lang="fa-IR" sz="2000" dirty="0">
                <a:cs typeface="B Nazanin" pitchFamily="2" charset="-78"/>
              </a:rPr>
              <a:t>آزمایشگاه با دارا بودن این دستگاه از توانایی لازم جهت اندازه گیری مقادیر </a:t>
            </a:r>
            <a:r>
              <a:rPr lang="en-US" sz="2000" dirty="0">
                <a:cs typeface="B Nazanin" pitchFamily="2" charset="-78"/>
              </a:rPr>
              <a:t>trace</a:t>
            </a:r>
            <a:r>
              <a:rPr lang="fa-IR" sz="2000" dirty="0">
                <a:cs typeface="B Nazanin" pitchFamily="2" charset="-78"/>
              </a:rPr>
              <a:t> فلزات برخوردارخواهد بود.</a:t>
            </a:r>
            <a:endParaRPr lang="en-US" sz="2400" u="sng" dirty="0">
              <a:solidFill>
                <a:schemeClr val="accent1">
                  <a:lumMod val="75000"/>
                </a:schemeClr>
              </a:solidFill>
              <a:cs typeface="B Nazanin" pitchFamily="2" charset="-78"/>
            </a:endParaRPr>
          </a:p>
          <a:p>
            <a:pPr algn="r" rtl="1">
              <a:lnSpc>
                <a:spcPct val="200000"/>
              </a:lnSpc>
              <a:buClr>
                <a:schemeClr val="tx1"/>
              </a:buClr>
            </a:pPr>
            <a:r>
              <a:rPr lang="fa-IR" sz="2000" dirty="0">
                <a:cs typeface="B Nazanin" pitchFamily="2" charset="-78"/>
              </a:rPr>
              <a:t>دقت اندازه گیری آن برای استانداردها و نمونه در حد </a:t>
            </a:r>
            <a:r>
              <a:rPr lang="en-US" sz="2000" dirty="0">
                <a:cs typeface="B Nazanin" pitchFamily="2" charset="-78"/>
              </a:rPr>
              <a:t>ppb</a:t>
            </a:r>
            <a:r>
              <a:rPr lang="fa-IR" sz="2000" dirty="0">
                <a:cs typeface="B Nazanin" pitchFamily="2" charset="-78"/>
              </a:rPr>
              <a:t> می باشد.</a:t>
            </a:r>
          </a:p>
          <a:p>
            <a:pPr marL="0" indent="0">
              <a:buNone/>
            </a:pPr>
            <a:endParaRPr lang="en-US" dirty="0"/>
          </a:p>
        </p:txBody>
      </p:sp>
      <p:pic>
        <p:nvPicPr>
          <p:cNvPr id="4" name="Picture 3">
            <a:extLst>
              <a:ext uri="{FF2B5EF4-FFF2-40B4-BE49-F238E27FC236}">
                <a16:creationId xmlns:a16="http://schemas.microsoft.com/office/drawing/2014/main" id="{FF88FE5D-FE78-8D99-B47D-B696A09FE8A5}"/>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rot="5400000">
            <a:off x="-1070517" y="1215483"/>
            <a:ext cx="6713034" cy="4572000"/>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Tree>
    <p:extLst>
      <p:ext uri="{BB962C8B-B14F-4D97-AF65-F5344CB8AC3E}">
        <p14:creationId xmlns:p14="http://schemas.microsoft.com/office/powerpoint/2010/main" val="356864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379330-7E31-15F4-9D3E-3BF76B99FBC9}"/>
              </a:ext>
            </a:extLst>
          </p:cNvPr>
          <p:cNvPicPr>
            <a:picLocks noGrp="1"/>
          </p:cNvPicPr>
          <p:nvPr>
            <p:ph idx="1"/>
          </p:nvPr>
        </p:nvPicPr>
        <p:blipFill>
          <a:blip r:embed="rId2"/>
          <a:srcRect/>
          <a:stretch>
            <a:fillRect/>
          </a:stretch>
        </p:blipFill>
        <p:spPr bwMode="auto">
          <a:xfrm>
            <a:off x="1483112" y="404488"/>
            <a:ext cx="8759806" cy="2715149"/>
          </a:xfrm>
          <a:prstGeom prst="rect">
            <a:avLst/>
          </a:prstGeom>
          <a:noFill/>
          <a:ln w="9525">
            <a:noFill/>
            <a:miter lim="800000"/>
            <a:headEnd/>
            <a:tailEnd/>
          </a:ln>
        </p:spPr>
      </p:pic>
      <p:pic>
        <p:nvPicPr>
          <p:cNvPr id="6" name="Picture 4" descr="دستگاه جذب اتمی کوره مدل pinAAcle 900Z ساخت پرکین المر | پرتوژن">
            <a:extLst>
              <a:ext uri="{FF2B5EF4-FFF2-40B4-BE49-F238E27FC236}">
                <a16:creationId xmlns:a16="http://schemas.microsoft.com/office/drawing/2014/main" id="{F91F307C-27AB-3B58-7BBB-46A8E59F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76" r="3295"/>
          <a:stretch/>
        </p:blipFill>
        <p:spPr bwMode="auto">
          <a:xfrm>
            <a:off x="2405575" y="3965829"/>
            <a:ext cx="2883877" cy="2514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تیوب گرافیتی پلت فرم دار دستگاه جذب اتمی ساخت پرکین المر | پرتوژن">
            <a:extLst>
              <a:ext uri="{FF2B5EF4-FFF2-40B4-BE49-F238E27FC236}">
                <a16:creationId xmlns:a16="http://schemas.microsoft.com/office/drawing/2014/main" id="{25ED6B16-6CFF-2165-C0F0-BA670F7C0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909" y="4402850"/>
            <a:ext cx="1817648" cy="164008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6">
            <a:extLst>
              <a:ext uri="{FF2B5EF4-FFF2-40B4-BE49-F238E27FC236}">
                <a16:creationId xmlns:a16="http://schemas.microsoft.com/office/drawing/2014/main" id="{5C448062-DF86-CCCF-AEA4-CFEBF07CF09B}"/>
              </a:ext>
            </a:extLst>
          </p:cNvPr>
          <p:cNvSpPr>
            <a:spLocks noChangeArrowheads="1"/>
          </p:cNvSpPr>
          <p:nvPr/>
        </p:nvSpPr>
        <p:spPr bwMode="auto">
          <a:xfrm>
            <a:off x="646772" y="3222002"/>
            <a:ext cx="1400950" cy="666750"/>
          </a:xfrm>
          <a:prstGeom prst="wedgeRectCallout">
            <a:avLst>
              <a:gd name="adj1" fmla="val 134366"/>
              <a:gd name="adj2" fmla="val 64046"/>
            </a:avLst>
          </a:prstGeom>
          <a:solidFill>
            <a:schemeClr val="bg1"/>
          </a:solidFill>
          <a:ln w="31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200000"/>
              </a:lnSpc>
              <a:spcBef>
                <a:spcPct val="0"/>
              </a:spcBef>
              <a:spcAft>
                <a:spcPct val="0"/>
              </a:spcAft>
              <a:buClrTx/>
              <a:buSzTx/>
              <a:buFontTx/>
              <a:buNone/>
              <a:tabLst/>
              <a:defRPr/>
            </a:pPr>
            <a:r>
              <a:rPr lang="en-US" sz="1400" b="1" noProof="0" dirty="0">
                <a:solidFill>
                  <a:srgbClr val="000099"/>
                </a:solidFill>
                <a:latin typeface="Century Gothic"/>
                <a:cs typeface="B Nazanin" panose="00000400000000000000" pitchFamily="2" charset="-78"/>
              </a:rPr>
              <a:t>Autosampler</a:t>
            </a:r>
            <a:endParaRPr kumimoji="0" lang="en-US" sz="1400" b="1" i="0" u="none" strike="noStrike" kern="1200" cap="none" spc="0" normalizeH="0" baseline="0" noProof="0" dirty="0">
              <a:ln>
                <a:noFill/>
              </a:ln>
              <a:solidFill>
                <a:srgbClr val="000099"/>
              </a:solidFill>
              <a:effectLst/>
              <a:uLnTx/>
              <a:uFillTx/>
              <a:latin typeface="Century Gothic"/>
              <a:cs typeface="B Nazanin" panose="00000400000000000000" pitchFamily="2" charset="-78"/>
            </a:endParaRPr>
          </a:p>
        </p:txBody>
      </p:sp>
      <p:sp>
        <p:nvSpPr>
          <p:cNvPr id="11" name="AutoShape 22">
            <a:extLst>
              <a:ext uri="{FF2B5EF4-FFF2-40B4-BE49-F238E27FC236}">
                <a16:creationId xmlns:a16="http://schemas.microsoft.com/office/drawing/2014/main" id="{B378CDD0-A8DD-DA37-1099-E00317D1B9C8}"/>
              </a:ext>
            </a:extLst>
          </p:cNvPr>
          <p:cNvSpPr>
            <a:spLocks noChangeArrowheads="1"/>
          </p:cNvSpPr>
          <p:nvPr/>
        </p:nvSpPr>
        <p:spPr bwMode="auto">
          <a:xfrm>
            <a:off x="9616506" y="3472904"/>
            <a:ext cx="1656478" cy="591014"/>
          </a:xfrm>
          <a:prstGeom prst="wedgeRectCallout">
            <a:avLst>
              <a:gd name="adj1" fmla="val -97981"/>
              <a:gd name="adj2" fmla="val 149314"/>
            </a:avLst>
          </a:prstGeom>
          <a:noFill/>
          <a:ln w="19050">
            <a:solidFill>
              <a:srgbClr val="FFFF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200000"/>
              </a:lnSpc>
              <a:spcBef>
                <a:spcPct val="0"/>
              </a:spcBef>
              <a:spcAft>
                <a:spcPct val="0"/>
              </a:spcAft>
              <a:buClrTx/>
              <a:buSzTx/>
              <a:buFontTx/>
              <a:buNone/>
              <a:tabLst/>
              <a:defRPr/>
            </a:pPr>
            <a:r>
              <a:rPr lang="en-US" sz="1400" b="1" dirty="0">
                <a:solidFill>
                  <a:schemeClr val="accent1">
                    <a:lumMod val="75000"/>
                  </a:schemeClr>
                </a:solidFill>
                <a:latin typeface="Century Gothic"/>
                <a:cs typeface="B Nazanin" panose="00000400000000000000" pitchFamily="2" charset="-78"/>
              </a:rPr>
              <a:t>Graphite tube</a:t>
            </a:r>
            <a:endParaRPr kumimoji="0" lang="en-US" sz="1400" b="1" i="0" u="none" strike="noStrike" kern="1200" cap="none" spc="0" normalizeH="0" baseline="0" noProof="0" dirty="0">
              <a:ln>
                <a:noFill/>
              </a:ln>
              <a:solidFill>
                <a:schemeClr val="accent1">
                  <a:lumMod val="75000"/>
                </a:schemeClr>
              </a:solidFill>
              <a:effectLst/>
              <a:uLnTx/>
              <a:uFillTx/>
              <a:latin typeface="Century Gothic"/>
              <a:cs typeface="B Nazanin" panose="00000400000000000000" pitchFamily="2" charset="-78"/>
            </a:endParaRPr>
          </a:p>
        </p:txBody>
      </p:sp>
      <p:sp>
        <p:nvSpPr>
          <p:cNvPr id="13" name="Title 12">
            <a:extLst>
              <a:ext uri="{FF2B5EF4-FFF2-40B4-BE49-F238E27FC236}">
                <a16:creationId xmlns:a16="http://schemas.microsoft.com/office/drawing/2014/main" id="{3EAFDA90-00DF-141D-4753-096A3EF6921D}"/>
              </a:ext>
            </a:extLst>
          </p:cNvPr>
          <p:cNvSpPr>
            <a:spLocks noGrp="1"/>
          </p:cNvSpPr>
          <p:nvPr>
            <p:ph type="title"/>
          </p:nvPr>
        </p:nvSpPr>
        <p:spPr/>
        <p:txBody>
          <a:bodyPr/>
          <a:lstStyle/>
          <a:p>
            <a:endParaRPr lang="en-US"/>
          </a:p>
        </p:txBody>
      </p:sp>
      <p:pic>
        <p:nvPicPr>
          <p:cNvPr id="2050" name="Picture 2" descr="تیوب گرافیتی دستگاه جذب اتمی ساخت کمپانی ترمو امریکا | پرتوژن">
            <a:extLst>
              <a:ext uri="{FF2B5EF4-FFF2-40B4-BE49-F238E27FC236}">
                <a16:creationId xmlns:a16="http://schemas.microsoft.com/office/drawing/2014/main" id="{597149BF-884C-7E3F-4447-D122C49E4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2539" y="4770452"/>
            <a:ext cx="2266950"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30">
          <a:fgClr>
            <a:schemeClr val="accent6">
              <a:lumMod val="75000"/>
            </a:schemeClr>
          </a:fgClr>
          <a:bgClr>
            <a:schemeClr val="accent5">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C77F-B69E-207C-90BC-A5551C779BF1}"/>
              </a:ext>
            </a:extLst>
          </p:cNvPr>
          <p:cNvSpPr>
            <a:spLocks noGrp="1"/>
          </p:cNvSpPr>
          <p:nvPr>
            <p:ph type="title"/>
          </p:nvPr>
        </p:nvSpPr>
        <p:spPr>
          <a:xfrm>
            <a:off x="838200" y="365124"/>
            <a:ext cx="10515600" cy="1723883"/>
          </a:xfrm>
        </p:spPr>
        <p:txBody>
          <a:bodyPr>
            <a:normAutofit fontScale="90000"/>
          </a:bodyPr>
          <a:lstStyle/>
          <a:p>
            <a:pPr algn="ctr"/>
            <a:br>
              <a:rPr lang="en-US" dirty="0">
                <a:solidFill>
                  <a:schemeClr val="accent3">
                    <a:lumMod val="20000"/>
                    <a:lumOff val="80000"/>
                  </a:schemeClr>
                </a:solidFill>
              </a:rPr>
            </a:br>
            <a:r>
              <a:rPr kumimoji="0" lang="en-GB" sz="4000" b="0" i="0" u="none" strike="noStrike" kern="1200" cap="none" spc="0" normalizeH="0" baseline="0" noProof="0" dirty="0">
                <a:ln>
                  <a:noFill/>
                </a:ln>
                <a:solidFill>
                  <a:schemeClr val="accent3">
                    <a:lumMod val="40000"/>
                    <a:lumOff val="60000"/>
                  </a:schemeClr>
                </a:solidFill>
                <a:effectLst/>
                <a:uLnTx/>
                <a:uFillTx/>
                <a:latin typeface="Microsoft Sans Serif" pitchFamily="34" charset="0"/>
                <a:ea typeface="+mn-ea"/>
                <a:cs typeface="B Nazanin" panose="00000400000000000000" pitchFamily="2" charset="-78"/>
              </a:rPr>
              <a:t>Temperature Programming</a:t>
            </a:r>
            <a:br>
              <a:rPr kumimoji="0" lang="en-GB" sz="4400" b="0" i="0" u="none" strike="noStrike" kern="1200" cap="none" spc="0" normalizeH="0" baseline="0" noProof="0" dirty="0">
                <a:ln>
                  <a:noFill/>
                </a:ln>
                <a:solidFill>
                  <a:srgbClr val="C41604"/>
                </a:solidFill>
                <a:effectLst/>
                <a:uLnTx/>
                <a:uFillTx/>
                <a:latin typeface="Microsoft Sans Serif" pitchFamily="34" charset="0"/>
                <a:ea typeface="+mn-ea"/>
                <a:cs typeface="Arial" charset="0"/>
              </a:rPr>
            </a:br>
            <a:br>
              <a:rPr kumimoji="0" lang="en-US" sz="4400" b="1" i="0" u="none" strike="noStrike" kern="1200" cap="none" spc="0" normalizeH="0" baseline="0" noProof="0" dirty="0">
                <a:ln>
                  <a:noFill/>
                </a:ln>
                <a:solidFill>
                  <a:srgbClr val="C41604"/>
                </a:solidFill>
                <a:effectLst/>
                <a:uLnTx/>
                <a:uFillTx/>
                <a:latin typeface="Arial" charset="0"/>
                <a:ea typeface="+mn-ea"/>
                <a:cs typeface="2  Nazanin" pitchFamily="2" charset="-78"/>
              </a:rPr>
            </a:br>
            <a:endParaRPr lang="en-US" dirty="0"/>
          </a:p>
        </p:txBody>
      </p:sp>
      <p:sp>
        <p:nvSpPr>
          <p:cNvPr id="3" name="Content Placeholder 2">
            <a:extLst>
              <a:ext uri="{FF2B5EF4-FFF2-40B4-BE49-F238E27FC236}">
                <a16:creationId xmlns:a16="http://schemas.microsoft.com/office/drawing/2014/main" id="{037BCDF0-C3D3-1FBB-2614-39EFC0AACCA6}"/>
              </a:ext>
            </a:extLst>
          </p:cNvPr>
          <p:cNvSpPr>
            <a:spLocks noGrp="1"/>
          </p:cNvSpPr>
          <p:nvPr>
            <p:ph idx="1"/>
          </p:nvPr>
        </p:nvSpPr>
        <p:spPr>
          <a:xfrm>
            <a:off x="838200" y="1589649"/>
            <a:ext cx="10515600" cy="4587314"/>
          </a:xfrm>
        </p:spPr>
        <p:txBody>
          <a:bodyPr/>
          <a:lstStyle/>
          <a:p>
            <a:endParaRPr lang="en-US" dirty="0"/>
          </a:p>
        </p:txBody>
      </p:sp>
      <p:grpSp>
        <p:nvGrpSpPr>
          <p:cNvPr id="4" name="Group 2">
            <a:extLst>
              <a:ext uri="{FF2B5EF4-FFF2-40B4-BE49-F238E27FC236}">
                <a16:creationId xmlns:a16="http://schemas.microsoft.com/office/drawing/2014/main" id="{0A44324C-CECC-E2DF-BC5F-589717A70D1C}"/>
              </a:ext>
            </a:extLst>
          </p:cNvPr>
          <p:cNvGrpSpPr>
            <a:grpSpLocks/>
          </p:cNvGrpSpPr>
          <p:nvPr/>
        </p:nvGrpSpPr>
        <p:grpSpPr bwMode="auto">
          <a:xfrm>
            <a:off x="2433710" y="2167645"/>
            <a:ext cx="6951663" cy="3779838"/>
            <a:chOff x="527" y="1066"/>
            <a:chExt cx="3284" cy="3174"/>
          </a:xfrm>
        </p:grpSpPr>
        <p:sp>
          <p:nvSpPr>
            <p:cNvPr id="5" name="Text Box 3">
              <a:extLst>
                <a:ext uri="{FF2B5EF4-FFF2-40B4-BE49-F238E27FC236}">
                  <a16:creationId xmlns:a16="http://schemas.microsoft.com/office/drawing/2014/main" id="{81FBBEAE-0219-23B6-0C01-8458EEDE6152}"/>
                </a:ext>
              </a:extLst>
            </p:cNvPr>
            <p:cNvSpPr txBox="1">
              <a:spLocks noChangeArrowheads="1"/>
            </p:cNvSpPr>
            <p:nvPr/>
          </p:nvSpPr>
          <p:spPr bwMode="auto">
            <a:xfrm>
              <a:off x="2976" y="1066"/>
              <a:ext cx="83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Sans Serif" pitchFamily="34" charset="0"/>
                  <a:ea typeface="+mn-ea"/>
                  <a:cs typeface="Arial" charset="0"/>
                </a:rPr>
                <a:t>Tube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Sans Serif" pitchFamily="34" charset="0"/>
                  <a:ea typeface="+mn-ea"/>
                  <a:cs typeface="Arial" charset="0"/>
                </a:rPr>
                <a:t>cleaning</a:t>
              </a:r>
            </a:p>
          </p:txBody>
        </p:sp>
        <p:grpSp>
          <p:nvGrpSpPr>
            <p:cNvPr id="6" name="Group 4">
              <a:extLst>
                <a:ext uri="{FF2B5EF4-FFF2-40B4-BE49-F238E27FC236}">
                  <a16:creationId xmlns:a16="http://schemas.microsoft.com/office/drawing/2014/main" id="{A9CE3489-F272-E053-B83B-3BEB31A90E88}"/>
                </a:ext>
              </a:extLst>
            </p:cNvPr>
            <p:cNvGrpSpPr>
              <a:grpSpLocks/>
            </p:cNvGrpSpPr>
            <p:nvPr/>
          </p:nvGrpSpPr>
          <p:grpSpPr bwMode="auto">
            <a:xfrm>
              <a:off x="527" y="1563"/>
              <a:ext cx="2812" cy="2677"/>
              <a:chOff x="621" y="10621"/>
              <a:chExt cx="6120" cy="5220"/>
            </a:xfrm>
          </p:grpSpPr>
          <p:sp>
            <p:nvSpPr>
              <p:cNvPr id="14" name="Line 5">
                <a:extLst>
                  <a:ext uri="{FF2B5EF4-FFF2-40B4-BE49-F238E27FC236}">
                    <a16:creationId xmlns:a16="http://schemas.microsoft.com/office/drawing/2014/main" id="{327A4D03-81EE-FDF6-6ACB-2785315DC17A}"/>
                  </a:ext>
                </a:extLst>
              </p:cNvPr>
              <p:cNvSpPr>
                <a:spLocks noChangeShapeType="1"/>
              </p:cNvSpPr>
              <p:nvPr/>
            </p:nvSpPr>
            <p:spPr bwMode="auto">
              <a:xfrm>
                <a:off x="1521" y="10801"/>
                <a:ext cx="0" cy="342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5" name="Line 6">
                <a:extLst>
                  <a:ext uri="{FF2B5EF4-FFF2-40B4-BE49-F238E27FC236}">
                    <a16:creationId xmlns:a16="http://schemas.microsoft.com/office/drawing/2014/main" id="{EF9B4127-21E8-52CB-BAF7-78EE56D7E171}"/>
                  </a:ext>
                </a:extLst>
              </p:cNvPr>
              <p:cNvSpPr>
                <a:spLocks noChangeShapeType="1"/>
              </p:cNvSpPr>
              <p:nvPr/>
            </p:nvSpPr>
            <p:spPr bwMode="auto">
              <a:xfrm>
                <a:off x="1521" y="14221"/>
                <a:ext cx="522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6" name="Text Box 7">
                <a:extLst>
                  <a:ext uri="{FF2B5EF4-FFF2-40B4-BE49-F238E27FC236}">
                    <a16:creationId xmlns:a16="http://schemas.microsoft.com/office/drawing/2014/main" id="{2206F36D-6182-2138-DE8F-4A896A5AB71D}"/>
                  </a:ext>
                </a:extLst>
              </p:cNvPr>
              <p:cNvSpPr txBox="1">
                <a:spLocks noChangeArrowheads="1"/>
              </p:cNvSpPr>
              <p:nvPr/>
            </p:nvSpPr>
            <p:spPr bwMode="auto">
              <a:xfrm>
                <a:off x="621" y="12421"/>
                <a:ext cx="720" cy="54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icrosoft Sans Serif" pitchFamily="34" charset="0"/>
                    <a:ea typeface="+mn-ea"/>
                    <a:cs typeface="Arial" charset="0"/>
                  </a:rPr>
                  <a:t>T</a:t>
                </a:r>
                <a:r>
                  <a:rPr kumimoji="0" lang="en-GB" sz="1200" b="0" i="0" u="none" strike="noStrike" kern="1200" cap="none" spc="0" normalizeH="0" baseline="30000" noProof="0">
                    <a:ln>
                      <a:noFill/>
                    </a:ln>
                    <a:solidFill>
                      <a:prstClr val="black"/>
                    </a:solidFill>
                    <a:effectLst/>
                    <a:uLnTx/>
                    <a:uFillTx/>
                    <a:latin typeface="Microsoft Sans Serif" pitchFamily="34" charset="0"/>
                    <a:ea typeface="+mn-ea"/>
                    <a:cs typeface="Arial" charset="0"/>
                  </a:rPr>
                  <a:t>o</a:t>
                </a:r>
                <a:r>
                  <a:rPr kumimoji="0" lang="en-GB" sz="1200" b="0" i="0" u="none" strike="noStrike" kern="1200" cap="none" spc="0" normalizeH="0" baseline="0" noProof="0">
                    <a:ln>
                      <a:noFill/>
                    </a:ln>
                    <a:solidFill>
                      <a:prstClr val="black"/>
                    </a:solidFill>
                    <a:effectLst/>
                    <a:uLnTx/>
                    <a:uFillTx/>
                    <a:latin typeface="Microsoft Sans Serif" pitchFamily="34" charset="0"/>
                    <a:ea typeface="+mn-ea"/>
                    <a:cs typeface="Arial" charset="0"/>
                  </a:rPr>
                  <a:t>C</a:t>
                </a:r>
                <a:endParaRPr kumimoji="0" lang="en-GB"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7" name="Text Box 8">
                <a:extLst>
                  <a:ext uri="{FF2B5EF4-FFF2-40B4-BE49-F238E27FC236}">
                    <a16:creationId xmlns:a16="http://schemas.microsoft.com/office/drawing/2014/main" id="{56C73043-CCDB-9C40-0D17-DA95DF0BC020}"/>
                  </a:ext>
                </a:extLst>
              </p:cNvPr>
              <p:cNvSpPr txBox="1">
                <a:spLocks noChangeArrowheads="1"/>
              </p:cNvSpPr>
              <p:nvPr/>
            </p:nvSpPr>
            <p:spPr bwMode="auto">
              <a:xfrm>
                <a:off x="3321" y="14761"/>
                <a:ext cx="1440" cy="54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Microsoft Sans Serif" pitchFamily="34" charset="0"/>
                    <a:ea typeface="+mn-ea"/>
                    <a:cs typeface="Arial" charset="0"/>
                  </a:rPr>
                  <a:t>Time/s</a:t>
                </a:r>
              </a:p>
            </p:txBody>
          </p:sp>
          <p:sp>
            <p:nvSpPr>
              <p:cNvPr id="18" name="Line 9">
                <a:extLst>
                  <a:ext uri="{FF2B5EF4-FFF2-40B4-BE49-F238E27FC236}">
                    <a16:creationId xmlns:a16="http://schemas.microsoft.com/office/drawing/2014/main" id="{E69506ED-58EB-1CAB-A345-F12A5D98702C}"/>
                  </a:ext>
                </a:extLst>
              </p:cNvPr>
              <p:cNvSpPr>
                <a:spLocks noChangeShapeType="1"/>
              </p:cNvSpPr>
              <p:nvPr/>
            </p:nvSpPr>
            <p:spPr bwMode="auto">
              <a:xfrm>
                <a:off x="5661" y="14221"/>
                <a:ext cx="0" cy="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9" name="Text Box 10">
                <a:extLst>
                  <a:ext uri="{FF2B5EF4-FFF2-40B4-BE49-F238E27FC236}">
                    <a16:creationId xmlns:a16="http://schemas.microsoft.com/office/drawing/2014/main" id="{C4470352-F97E-F760-F1DC-4FD524E4CD13}"/>
                  </a:ext>
                </a:extLst>
              </p:cNvPr>
              <p:cNvSpPr txBox="1">
                <a:spLocks noChangeArrowheads="1"/>
              </p:cNvSpPr>
              <p:nvPr/>
            </p:nvSpPr>
            <p:spPr bwMode="auto">
              <a:xfrm>
                <a:off x="5301" y="14401"/>
                <a:ext cx="1440" cy="144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imes New Roman" pitchFamily="18" charset="0"/>
                    <a:ea typeface="+mn-ea"/>
                    <a:cs typeface="Arial" charset="0"/>
                  </a:rPr>
                  <a:t>50</a:t>
                </a:r>
                <a:endParaRPr kumimoji="0" lang="en-GB"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0" name="Line 11">
                <a:extLst>
                  <a:ext uri="{FF2B5EF4-FFF2-40B4-BE49-F238E27FC236}">
                    <a16:creationId xmlns:a16="http://schemas.microsoft.com/office/drawing/2014/main" id="{0CF9938F-0DFF-50AB-16F4-5AEF03C6A935}"/>
                  </a:ext>
                </a:extLst>
              </p:cNvPr>
              <p:cNvSpPr>
                <a:spLocks noChangeShapeType="1"/>
              </p:cNvSpPr>
              <p:nvPr/>
            </p:nvSpPr>
            <p:spPr bwMode="auto">
              <a:xfrm>
                <a:off x="1521" y="13861"/>
                <a:ext cx="72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1" name="Line 12">
                <a:extLst>
                  <a:ext uri="{FF2B5EF4-FFF2-40B4-BE49-F238E27FC236}">
                    <a16:creationId xmlns:a16="http://schemas.microsoft.com/office/drawing/2014/main" id="{73269D21-10D4-18E3-2B5F-8A56196B621D}"/>
                  </a:ext>
                </a:extLst>
              </p:cNvPr>
              <p:cNvSpPr>
                <a:spLocks noChangeShapeType="1"/>
              </p:cNvSpPr>
              <p:nvPr/>
            </p:nvSpPr>
            <p:spPr bwMode="auto">
              <a:xfrm flipV="1">
                <a:off x="2241" y="13501"/>
                <a:ext cx="180" cy="3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2" name="Line 13">
                <a:extLst>
                  <a:ext uri="{FF2B5EF4-FFF2-40B4-BE49-F238E27FC236}">
                    <a16:creationId xmlns:a16="http://schemas.microsoft.com/office/drawing/2014/main" id="{1740BDB3-29FB-751A-D95F-DCFE9032E180}"/>
                  </a:ext>
                </a:extLst>
              </p:cNvPr>
              <p:cNvSpPr>
                <a:spLocks noChangeShapeType="1"/>
              </p:cNvSpPr>
              <p:nvPr/>
            </p:nvSpPr>
            <p:spPr bwMode="auto">
              <a:xfrm>
                <a:off x="2421" y="13501"/>
                <a:ext cx="9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3" name="Line 14">
                <a:extLst>
                  <a:ext uri="{FF2B5EF4-FFF2-40B4-BE49-F238E27FC236}">
                    <a16:creationId xmlns:a16="http://schemas.microsoft.com/office/drawing/2014/main" id="{7E5C65C8-9EFC-A21E-95F1-F2AF94068658}"/>
                  </a:ext>
                </a:extLst>
              </p:cNvPr>
              <p:cNvSpPr>
                <a:spLocks noChangeShapeType="1"/>
              </p:cNvSpPr>
              <p:nvPr/>
            </p:nvSpPr>
            <p:spPr bwMode="auto">
              <a:xfrm>
                <a:off x="3681" y="12780"/>
                <a:ext cx="9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4" name="Line 15">
                <a:extLst>
                  <a:ext uri="{FF2B5EF4-FFF2-40B4-BE49-F238E27FC236}">
                    <a16:creationId xmlns:a16="http://schemas.microsoft.com/office/drawing/2014/main" id="{8AD562C6-5E66-6ED5-918D-0731EB04B3E8}"/>
                  </a:ext>
                </a:extLst>
              </p:cNvPr>
              <p:cNvSpPr>
                <a:spLocks noChangeShapeType="1"/>
              </p:cNvSpPr>
              <p:nvPr/>
            </p:nvSpPr>
            <p:spPr bwMode="auto">
              <a:xfrm flipV="1">
                <a:off x="4581" y="10980"/>
                <a:ext cx="360" cy="1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5" name="Line 16">
                <a:extLst>
                  <a:ext uri="{FF2B5EF4-FFF2-40B4-BE49-F238E27FC236}">
                    <a16:creationId xmlns:a16="http://schemas.microsoft.com/office/drawing/2014/main" id="{9AA2BC2A-43C2-58EE-6333-5AB5083A8B8B}"/>
                  </a:ext>
                </a:extLst>
              </p:cNvPr>
              <p:cNvSpPr>
                <a:spLocks noChangeShapeType="1"/>
              </p:cNvSpPr>
              <p:nvPr/>
            </p:nvSpPr>
            <p:spPr bwMode="auto">
              <a:xfrm>
                <a:off x="4941" y="10980"/>
                <a:ext cx="3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6" name="Line 17">
                <a:extLst>
                  <a:ext uri="{FF2B5EF4-FFF2-40B4-BE49-F238E27FC236}">
                    <a16:creationId xmlns:a16="http://schemas.microsoft.com/office/drawing/2014/main" id="{342A5AD1-312B-CA31-77C3-A3E8A7E9C7C5}"/>
                  </a:ext>
                </a:extLst>
              </p:cNvPr>
              <p:cNvSpPr>
                <a:spLocks noChangeShapeType="1"/>
              </p:cNvSpPr>
              <p:nvPr/>
            </p:nvSpPr>
            <p:spPr bwMode="auto">
              <a:xfrm flipV="1">
                <a:off x="5301" y="10621"/>
                <a:ext cx="180" cy="3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7" name="Line 18">
                <a:extLst>
                  <a:ext uri="{FF2B5EF4-FFF2-40B4-BE49-F238E27FC236}">
                    <a16:creationId xmlns:a16="http://schemas.microsoft.com/office/drawing/2014/main" id="{D0AB0BF9-3AC3-C48F-445E-36F82C2708DC}"/>
                  </a:ext>
                </a:extLst>
              </p:cNvPr>
              <p:cNvSpPr>
                <a:spLocks noChangeShapeType="1"/>
              </p:cNvSpPr>
              <p:nvPr/>
            </p:nvSpPr>
            <p:spPr bwMode="auto">
              <a:xfrm>
                <a:off x="5661" y="10621"/>
                <a:ext cx="0" cy="32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8" name="Line 19">
                <a:extLst>
                  <a:ext uri="{FF2B5EF4-FFF2-40B4-BE49-F238E27FC236}">
                    <a16:creationId xmlns:a16="http://schemas.microsoft.com/office/drawing/2014/main" id="{A96405B9-1060-56CF-81F1-B2359BDA3E30}"/>
                  </a:ext>
                </a:extLst>
              </p:cNvPr>
              <p:cNvSpPr>
                <a:spLocks noChangeShapeType="1"/>
              </p:cNvSpPr>
              <p:nvPr/>
            </p:nvSpPr>
            <p:spPr bwMode="auto">
              <a:xfrm>
                <a:off x="5661" y="13861"/>
                <a:ext cx="108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9" name="Text Box 20">
                <a:extLst>
                  <a:ext uri="{FF2B5EF4-FFF2-40B4-BE49-F238E27FC236}">
                    <a16:creationId xmlns:a16="http://schemas.microsoft.com/office/drawing/2014/main" id="{AEC21D02-442D-DB37-F8CA-C0F1F3192D9C}"/>
                  </a:ext>
                </a:extLst>
              </p:cNvPr>
              <p:cNvSpPr txBox="1">
                <a:spLocks noChangeArrowheads="1"/>
              </p:cNvSpPr>
              <p:nvPr/>
            </p:nvSpPr>
            <p:spPr bwMode="auto">
              <a:xfrm>
                <a:off x="1341" y="14401"/>
                <a:ext cx="1440" cy="144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Times New Roman" pitchFamily="18" charset="0"/>
                    <a:ea typeface="+mn-ea"/>
                    <a:cs typeface="Arial" charset="0"/>
                  </a:rPr>
                  <a:t>0</a:t>
                </a:r>
                <a:endParaRPr kumimoji="0" lang="en-GB"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0" name="Line 21">
                <a:extLst>
                  <a:ext uri="{FF2B5EF4-FFF2-40B4-BE49-F238E27FC236}">
                    <a16:creationId xmlns:a16="http://schemas.microsoft.com/office/drawing/2014/main" id="{BDA66385-79CE-A5CD-F520-BDCDA71F1063}"/>
                  </a:ext>
                </a:extLst>
              </p:cNvPr>
              <p:cNvSpPr>
                <a:spLocks noChangeShapeType="1"/>
              </p:cNvSpPr>
              <p:nvPr/>
            </p:nvSpPr>
            <p:spPr bwMode="auto">
              <a:xfrm>
                <a:off x="1521" y="14221"/>
                <a:ext cx="0" cy="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7" name="Line 22">
              <a:extLst>
                <a:ext uri="{FF2B5EF4-FFF2-40B4-BE49-F238E27FC236}">
                  <a16:creationId xmlns:a16="http://schemas.microsoft.com/office/drawing/2014/main" id="{B358BEDE-5C5B-B2F6-4080-CD30440E4B6A}"/>
                </a:ext>
              </a:extLst>
            </p:cNvPr>
            <p:cNvSpPr>
              <a:spLocks noChangeShapeType="1"/>
            </p:cNvSpPr>
            <p:nvPr/>
          </p:nvSpPr>
          <p:spPr bwMode="auto">
            <a:xfrm flipV="1">
              <a:off x="1752" y="2652"/>
              <a:ext cx="181"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8" name="Line 23">
              <a:extLst>
                <a:ext uri="{FF2B5EF4-FFF2-40B4-BE49-F238E27FC236}">
                  <a16:creationId xmlns:a16="http://schemas.microsoft.com/office/drawing/2014/main" id="{7D05C3E2-AB8F-EE2A-790F-70705AE0FC8F}"/>
                </a:ext>
              </a:extLst>
            </p:cNvPr>
            <p:cNvSpPr>
              <a:spLocks noChangeShapeType="1"/>
            </p:cNvSpPr>
            <p:nvPr/>
          </p:nvSpPr>
          <p:spPr bwMode="auto">
            <a:xfrm>
              <a:off x="2750" y="1563"/>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9" name="Text Box 24">
              <a:extLst>
                <a:ext uri="{FF2B5EF4-FFF2-40B4-BE49-F238E27FC236}">
                  <a16:creationId xmlns:a16="http://schemas.microsoft.com/office/drawing/2014/main" id="{DC78CEEC-99DC-BA89-607D-6133C397F0E4}"/>
                </a:ext>
              </a:extLst>
            </p:cNvPr>
            <p:cNvSpPr txBox="1">
              <a:spLocks noChangeArrowheads="1"/>
            </p:cNvSpPr>
            <p:nvPr/>
          </p:nvSpPr>
          <p:spPr bwMode="auto">
            <a:xfrm>
              <a:off x="1921" y="2698"/>
              <a:ext cx="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Microsoft Sans Serif" pitchFamily="34" charset="0"/>
                  <a:ea typeface="+mn-ea"/>
                  <a:cs typeface="Arial" charset="0"/>
                </a:rPr>
                <a:t>ashing</a:t>
              </a:r>
              <a:endParaRPr kumimoji="0" lang="en-GB" sz="2400" b="0" i="0" u="none" strike="noStrike" kern="1200" cap="none" spc="0" normalizeH="0" baseline="0" noProof="0" dirty="0">
                <a:ln>
                  <a:noFill/>
                </a:ln>
                <a:solidFill>
                  <a:prstClr val="black"/>
                </a:solidFill>
                <a:effectLst/>
                <a:uLnTx/>
                <a:uFillTx/>
                <a:latin typeface="Microsoft Sans Serif" pitchFamily="34" charset="0"/>
                <a:ea typeface="+mn-ea"/>
                <a:cs typeface="Arial" charset="0"/>
              </a:endParaRPr>
            </a:p>
          </p:txBody>
        </p:sp>
        <p:sp>
          <p:nvSpPr>
            <p:cNvPr id="10" name="Text Box 25">
              <a:extLst>
                <a:ext uri="{FF2B5EF4-FFF2-40B4-BE49-F238E27FC236}">
                  <a16:creationId xmlns:a16="http://schemas.microsoft.com/office/drawing/2014/main" id="{6A537FC4-F54E-B76A-B8B3-631D01E3ECF8}"/>
                </a:ext>
              </a:extLst>
            </p:cNvPr>
            <p:cNvSpPr txBox="1">
              <a:spLocks noChangeArrowheads="1"/>
            </p:cNvSpPr>
            <p:nvPr/>
          </p:nvSpPr>
          <p:spPr bwMode="auto">
            <a:xfrm>
              <a:off x="1344" y="3106"/>
              <a:ext cx="6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Sans Serif" pitchFamily="34" charset="0"/>
                  <a:ea typeface="+mn-ea"/>
                  <a:cs typeface="Arial" charset="0"/>
                </a:rPr>
                <a:t>drying</a:t>
              </a:r>
            </a:p>
          </p:txBody>
        </p:sp>
        <p:sp>
          <p:nvSpPr>
            <p:cNvPr id="11" name="Text Box 26">
              <a:extLst>
                <a:ext uri="{FF2B5EF4-FFF2-40B4-BE49-F238E27FC236}">
                  <a16:creationId xmlns:a16="http://schemas.microsoft.com/office/drawing/2014/main" id="{AE781CE4-0D7F-A101-3B59-1DB34A88E668}"/>
                </a:ext>
              </a:extLst>
            </p:cNvPr>
            <p:cNvSpPr txBox="1">
              <a:spLocks noChangeArrowheads="1"/>
            </p:cNvSpPr>
            <p:nvPr/>
          </p:nvSpPr>
          <p:spPr bwMode="auto">
            <a:xfrm>
              <a:off x="1253" y="1563"/>
              <a:ext cx="833"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Sans Serif" pitchFamily="34" charset="0"/>
                  <a:ea typeface="+mn-ea"/>
                  <a:cs typeface="Arial" charset="0"/>
                </a:rPr>
                <a:t>atomization</a:t>
              </a:r>
            </a:p>
          </p:txBody>
        </p:sp>
        <p:sp>
          <p:nvSpPr>
            <p:cNvPr id="12" name="Line 27">
              <a:extLst>
                <a:ext uri="{FF2B5EF4-FFF2-40B4-BE49-F238E27FC236}">
                  <a16:creationId xmlns:a16="http://schemas.microsoft.com/office/drawing/2014/main" id="{C4D4AAA2-8042-7898-C8C2-F855373D04EE}"/>
                </a:ext>
              </a:extLst>
            </p:cNvPr>
            <p:cNvSpPr>
              <a:spLocks noChangeShapeType="1"/>
            </p:cNvSpPr>
            <p:nvPr/>
          </p:nvSpPr>
          <p:spPr bwMode="auto">
            <a:xfrm>
              <a:off x="2296" y="1699"/>
              <a:ext cx="272" cy="4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3" name="Line 28">
              <a:extLst>
                <a:ext uri="{FF2B5EF4-FFF2-40B4-BE49-F238E27FC236}">
                  <a16:creationId xmlns:a16="http://schemas.microsoft.com/office/drawing/2014/main" id="{8E7792CA-5E02-CE62-BFC4-CF753B5ADE7B}"/>
                </a:ext>
              </a:extLst>
            </p:cNvPr>
            <p:cNvSpPr>
              <a:spLocks noChangeShapeType="1"/>
            </p:cNvSpPr>
            <p:nvPr/>
          </p:nvSpPr>
          <p:spPr bwMode="auto">
            <a:xfrm flipH="1">
              <a:off x="2840" y="1474"/>
              <a:ext cx="136" cy="89"/>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Tree>
    <p:extLst>
      <p:ext uri="{BB962C8B-B14F-4D97-AF65-F5344CB8AC3E}">
        <p14:creationId xmlns:p14="http://schemas.microsoft.com/office/powerpoint/2010/main" val="108403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65F6-F93B-7E52-5AAD-310FE62BB9B5}"/>
              </a:ext>
            </a:extLst>
          </p:cNvPr>
          <p:cNvSpPr>
            <a:spLocks noGrp="1"/>
          </p:cNvSpPr>
          <p:nvPr>
            <p:ph type="title"/>
          </p:nvPr>
        </p:nvSpPr>
        <p:spPr>
          <a:xfrm>
            <a:off x="838200" y="365125"/>
            <a:ext cx="10357624" cy="915035"/>
          </a:xfrm>
        </p:spPr>
        <p:txBody>
          <a:bodyPr>
            <a:normAutofit/>
          </a:bodyPr>
          <a:lstStyle/>
          <a:p>
            <a:pPr algn="r"/>
            <a:r>
              <a:rPr lang="fa-IR" sz="3200" b="1" dirty="0">
                <a:cs typeface="B Nazanin" panose="00000400000000000000" pitchFamily="2" charset="-78"/>
              </a:rPr>
              <a:t>روش کارو نکات قابل توجه در کار با جذب اتمی کوره</a:t>
            </a:r>
            <a:endParaRPr lang="en-US" sz="4000" b="1" dirty="0">
              <a:cs typeface="B Nazanin" panose="00000400000000000000" pitchFamily="2" charset="-78"/>
            </a:endParaRPr>
          </a:p>
        </p:txBody>
      </p:sp>
      <p:sp>
        <p:nvSpPr>
          <p:cNvPr id="3" name="Content Placeholder 2">
            <a:extLst>
              <a:ext uri="{FF2B5EF4-FFF2-40B4-BE49-F238E27FC236}">
                <a16:creationId xmlns:a16="http://schemas.microsoft.com/office/drawing/2014/main" id="{A2D7229C-5180-6BC4-7FA9-D156C2052E49}"/>
              </a:ext>
            </a:extLst>
          </p:cNvPr>
          <p:cNvSpPr>
            <a:spLocks noGrp="1"/>
          </p:cNvSpPr>
          <p:nvPr>
            <p:ph idx="1"/>
          </p:nvPr>
        </p:nvSpPr>
        <p:spPr>
          <a:xfrm>
            <a:off x="838200" y="1280160"/>
            <a:ext cx="10515600" cy="4896803"/>
          </a:xfrm>
        </p:spPr>
        <p:txBody>
          <a:bodyPr>
            <a:normAutofit/>
          </a:bodyPr>
          <a:lstStyle/>
          <a:p>
            <a:pPr rtl="1">
              <a:lnSpc>
                <a:spcPct val="150000"/>
              </a:lnSpc>
            </a:pPr>
            <a:r>
              <a:rPr lang="fa-IR" sz="2000" dirty="0">
                <a:cs typeface="B Nazanin" pitchFamily="2" charset="-78"/>
              </a:rPr>
              <a:t>رسیدن استانداردها به دمای محیط، قبل از تزريق </a:t>
            </a:r>
            <a:endParaRPr lang="en-US" sz="2000" dirty="0">
              <a:cs typeface="B Nazanin" pitchFamily="2" charset="-78"/>
            </a:endParaRPr>
          </a:p>
          <a:p>
            <a:pPr rtl="1">
              <a:lnSpc>
                <a:spcPct val="150000"/>
              </a:lnSpc>
            </a:pPr>
            <a:r>
              <a:rPr lang="fa-IR" sz="2000" dirty="0">
                <a:cs typeface="B Nazanin" pitchFamily="2" charset="-78"/>
              </a:rPr>
              <a:t>تهيه روزانه استاندارد های کاری بدليل غلظت پايين آنها</a:t>
            </a:r>
          </a:p>
          <a:p>
            <a:pPr algn="r" rtl="1">
              <a:lnSpc>
                <a:spcPct val="150000"/>
              </a:lnSpc>
            </a:pPr>
            <a:r>
              <a:rPr lang="fa-IR" sz="2000" dirty="0">
                <a:cs typeface="B Nazanin" pitchFamily="2" charset="-78"/>
              </a:rPr>
              <a:t> بررسی وضعیت سالم بودن لوله گرافیتی و موقعیت صحیح آن</a:t>
            </a:r>
            <a:endParaRPr lang="en-US" sz="2000" dirty="0">
              <a:solidFill>
                <a:srgbClr val="FF0000"/>
              </a:solidFill>
              <a:cs typeface="B Nazanin" pitchFamily="2" charset="-78"/>
            </a:endParaRPr>
          </a:p>
          <a:p>
            <a:pPr algn="r" rtl="1">
              <a:lnSpc>
                <a:spcPct val="150000"/>
              </a:lnSpc>
            </a:pPr>
            <a:r>
              <a:rPr lang="fa-IR" sz="2000" dirty="0">
                <a:cs typeface="B Nazanin" pitchFamily="2" charset="-78"/>
              </a:rPr>
              <a:t>تنظیم عبور نور هالوکاتد لامپ از داخل لوله گرافیتی از طریق پیچهای حرکت دهنده لوله گرافیتی یا پیچهای لامپ (بیشترین تابش و کمترین </a:t>
            </a:r>
            <a:r>
              <a:rPr lang="en-US" sz="2000" dirty="0">
                <a:cs typeface="B Nazanin" pitchFamily="2" charset="-78"/>
              </a:rPr>
              <a:t>gain</a:t>
            </a:r>
            <a:r>
              <a:rPr lang="fa-IR" sz="2000" dirty="0">
                <a:cs typeface="B Nazanin" pitchFamily="2" charset="-78"/>
              </a:rPr>
              <a:t>) </a:t>
            </a:r>
            <a:r>
              <a:rPr lang="fa-IR" sz="2000" dirty="0">
                <a:solidFill>
                  <a:schemeClr val="bg2">
                    <a:lumMod val="40000"/>
                    <a:lumOff val="60000"/>
                  </a:schemeClr>
                </a:solidFill>
                <a:cs typeface="B Nazanin" pitchFamily="2" charset="-78"/>
              </a:rPr>
              <a:t>(تنظیم نور با کاغذ) </a:t>
            </a:r>
            <a:endParaRPr lang="en-US" sz="2000" dirty="0">
              <a:solidFill>
                <a:schemeClr val="bg2">
                  <a:lumMod val="40000"/>
                  <a:lumOff val="60000"/>
                </a:schemeClr>
              </a:solidFill>
              <a:cs typeface="B Nazanin" pitchFamily="2" charset="-78"/>
            </a:endParaRPr>
          </a:p>
          <a:p>
            <a:pPr algn="r" rtl="1">
              <a:lnSpc>
                <a:spcPct val="150000"/>
              </a:lnSpc>
            </a:pPr>
            <a:r>
              <a:rPr lang="fa-IR" sz="2000" dirty="0">
                <a:cs typeface="B Nazanin" pitchFamily="2" charset="-78"/>
              </a:rPr>
              <a:t>گرم شدن لامپ بمدت 15-10 دقیقه قبل از شروع كار</a:t>
            </a:r>
            <a:endParaRPr lang="en-US" sz="2000" dirty="0">
              <a:cs typeface="B Nazanin" pitchFamily="2" charset="-78"/>
            </a:endParaRPr>
          </a:p>
          <a:p>
            <a:pPr algn="r" rtl="1">
              <a:lnSpc>
                <a:spcPct val="150000"/>
              </a:lnSpc>
            </a:pPr>
            <a:r>
              <a:rPr lang="fa-IR" sz="2000" dirty="0">
                <a:cs typeface="B Nazanin" pitchFamily="2" charset="-78"/>
              </a:rPr>
              <a:t> روشن کردن هود بالای دستگاه</a:t>
            </a:r>
            <a:endParaRPr lang="en-US" sz="2000" dirty="0">
              <a:cs typeface="B Nazanin" pitchFamily="2" charset="-78"/>
            </a:endParaRPr>
          </a:p>
        </p:txBody>
      </p:sp>
      <p:pic>
        <p:nvPicPr>
          <p:cNvPr id="4" name="Content Placeholder 5">
            <a:extLst>
              <a:ext uri="{FF2B5EF4-FFF2-40B4-BE49-F238E27FC236}">
                <a16:creationId xmlns:a16="http://schemas.microsoft.com/office/drawing/2014/main" id="{D240E36B-E663-8F93-0A59-BF4491D3F6F9}"/>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64769" y="2518036"/>
            <a:ext cx="4404732" cy="427519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226291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C1D403-9640-4B9C-A2D6-F589CFE12C1B}"/>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a:off x="5217459" y="2501802"/>
            <a:ext cx="6974541" cy="4356198"/>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
        <p:nvSpPr>
          <p:cNvPr id="7" name="TextBox 6">
            <a:extLst>
              <a:ext uri="{FF2B5EF4-FFF2-40B4-BE49-F238E27FC236}">
                <a16:creationId xmlns:a16="http://schemas.microsoft.com/office/drawing/2014/main" id="{6C4F1D1B-6AC0-40B2-AE6E-FC818A240208}"/>
              </a:ext>
            </a:extLst>
          </p:cNvPr>
          <p:cNvSpPr txBox="1"/>
          <p:nvPr/>
        </p:nvSpPr>
        <p:spPr>
          <a:xfrm>
            <a:off x="1223888" y="312956"/>
            <a:ext cx="9263757" cy="757130"/>
          </a:xfrm>
          <a:prstGeom prst="rect">
            <a:avLst/>
          </a:prstGeom>
          <a:noFill/>
        </p:spPr>
        <p:txBody>
          <a:bodyPr wrap="square" rtlCol="1">
            <a:spAutoFit/>
          </a:bodyPr>
          <a:lstStyle/>
          <a:p>
            <a:pPr algn="r">
              <a:lnSpc>
                <a:spcPct val="120000"/>
              </a:lnSpc>
              <a:spcAft>
                <a:spcPts val="1200"/>
              </a:spcAft>
            </a:pPr>
            <a:r>
              <a:rPr lang="fa-IR"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معرفی فلزات</a:t>
            </a:r>
            <a:r>
              <a:rPr lang="fa-IR"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rPr>
              <a:t> </a:t>
            </a:r>
            <a:r>
              <a:rPr lang="fa-IR"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سنگین</a:t>
            </a:r>
            <a:endParaRPr lang="en-US"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Titr" panose="00000700000000000000" pitchFamily="2" charset="-78"/>
            </a:endParaRPr>
          </a:p>
        </p:txBody>
      </p:sp>
      <p:sp>
        <p:nvSpPr>
          <p:cNvPr id="8" name="Rectangle 7">
            <a:extLst>
              <a:ext uri="{FF2B5EF4-FFF2-40B4-BE49-F238E27FC236}">
                <a16:creationId xmlns:a16="http://schemas.microsoft.com/office/drawing/2014/main" id="{16859BCA-379E-4639-BD6A-ACB0676CDDF5}"/>
              </a:ext>
            </a:extLst>
          </p:cNvPr>
          <p:cNvSpPr/>
          <p:nvPr/>
        </p:nvSpPr>
        <p:spPr>
          <a:xfrm>
            <a:off x="1858860" y="1947434"/>
            <a:ext cx="8628787" cy="742511"/>
          </a:xfrm>
          <a:prstGeom prst="rect">
            <a:avLst/>
          </a:prstGeom>
        </p:spPr>
        <p:txBody>
          <a:bodyPr wrap="square">
            <a:spAutoFit/>
          </a:bodyPr>
          <a:lstStyle/>
          <a:p>
            <a:pPr algn="ctr" rtl="1">
              <a:lnSpc>
                <a:spcPct val="150000"/>
              </a:lnSpc>
            </a:pPr>
            <a:endParaRPr lang="fa-IR" sz="3200" dirty="0">
              <a:solidFill>
                <a:schemeClr val="tx1">
                  <a:lumMod val="75000"/>
                  <a:lumOff val="25000"/>
                </a:schemeClr>
              </a:solidFill>
              <a:latin typeface="Adobe Arabic" panose="02040503050201020203" pitchFamily="18" charset="-78"/>
              <a:cs typeface="Adobe Arabic" panose="02040503050201020203" pitchFamily="18" charset="-78"/>
            </a:endParaRPr>
          </a:p>
        </p:txBody>
      </p:sp>
      <p:sp>
        <p:nvSpPr>
          <p:cNvPr id="3" name="TextBox 2">
            <a:extLst>
              <a:ext uri="{FF2B5EF4-FFF2-40B4-BE49-F238E27FC236}">
                <a16:creationId xmlns:a16="http://schemas.microsoft.com/office/drawing/2014/main" id="{18690673-4E86-4F7D-2CCF-15454DA7A79D}"/>
              </a:ext>
            </a:extLst>
          </p:cNvPr>
          <p:cNvSpPr txBox="1"/>
          <p:nvPr/>
        </p:nvSpPr>
        <p:spPr>
          <a:xfrm>
            <a:off x="1223889" y="1644794"/>
            <a:ext cx="9263758" cy="4524315"/>
          </a:xfrm>
          <a:prstGeom prst="rect">
            <a:avLst/>
          </a:prstGeom>
          <a:noFill/>
        </p:spPr>
        <p:txBody>
          <a:bodyPr wrap="square">
            <a:spAutoFit/>
          </a:bodyPr>
          <a:lstStyle/>
          <a:p>
            <a:pPr algn="r" rtl="1"/>
            <a:r>
              <a:rPr lang="fa-IR" b="0" i="0" dirty="0">
                <a:solidFill>
                  <a:srgbClr val="0C0C0C"/>
                </a:solidFill>
                <a:effectLst/>
                <a:latin typeface="iransans"/>
                <a:cs typeface="B Nazanin" panose="00000400000000000000" pitchFamily="2" charset="-78"/>
              </a:rPr>
              <a:t>در بیان عمومی </a:t>
            </a:r>
            <a:r>
              <a:rPr lang="fa-IR" b="1" i="0" dirty="0">
                <a:solidFill>
                  <a:srgbClr val="0C0C0C"/>
                </a:solidFill>
                <a:effectLst/>
                <a:latin typeface="customFont"/>
                <a:cs typeface="B Nazanin" panose="00000400000000000000" pitchFamily="2" charset="-78"/>
              </a:rPr>
              <a:t>فلز سنگین</a:t>
            </a:r>
            <a:r>
              <a:rPr lang="fa-IR" b="0" i="0" dirty="0">
                <a:solidFill>
                  <a:srgbClr val="0C0C0C"/>
                </a:solidFill>
                <a:effectLst/>
                <a:latin typeface="iransans"/>
                <a:cs typeface="B Nazanin" panose="00000400000000000000" pitchFamily="2" charset="-78"/>
              </a:rPr>
              <a:t> به هر عنصر شیمیایی فلزیی گفته می شود که چگالی</a:t>
            </a:r>
            <a:r>
              <a:rPr lang="en-US" b="0" i="0" dirty="0">
                <a:solidFill>
                  <a:srgbClr val="0C0C0C"/>
                </a:solidFill>
                <a:effectLst/>
                <a:latin typeface="iransans"/>
                <a:cs typeface="B Nazanin" panose="00000400000000000000" pitchFamily="2" charset="-78"/>
              </a:rPr>
              <a:t> </a:t>
            </a:r>
            <a:r>
              <a:rPr lang="fa-IR" b="0" i="0" dirty="0">
                <a:solidFill>
                  <a:srgbClr val="0C0C0C"/>
                </a:solidFill>
                <a:effectLst/>
                <a:latin typeface="iransans"/>
                <a:cs typeface="B Nazanin" panose="00000400000000000000" pitchFamily="2" charset="-78"/>
              </a:rPr>
              <a:t>نسبتاً بالایی داشته باشد و حتی در غلظت های پایین سمی باشد. نمونه هایی از فلزات سنگین عبارتند از: جیوه، کادمیوم، مس، سلنیوم، روی، آرسنیک، اروانیوم،کروم، تالیم، سرب و قلع.</a:t>
            </a:r>
            <a:r>
              <a:rPr lang="en-US" dirty="0">
                <a:solidFill>
                  <a:srgbClr val="0C0C0C"/>
                </a:solidFill>
                <a:latin typeface="iransans"/>
                <a:cs typeface="B Nazanin" panose="00000400000000000000" pitchFamily="2" charset="-78"/>
              </a:rPr>
              <a:t> </a:t>
            </a:r>
            <a:endParaRPr lang="fa-IR" dirty="0">
              <a:solidFill>
                <a:srgbClr val="0C0C0C"/>
              </a:solidFill>
              <a:latin typeface="iransans"/>
              <a:cs typeface="B Nazanin" panose="00000400000000000000" pitchFamily="2" charset="-78"/>
            </a:endParaRPr>
          </a:p>
          <a:p>
            <a:pPr algn="r" rtl="1"/>
            <a:endParaRPr lang="en-US" dirty="0">
              <a:solidFill>
                <a:srgbClr val="0C0C0C"/>
              </a:solidFill>
              <a:latin typeface="iransans"/>
              <a:cs typeface="B Nazanin" panose="00000400000000000000" pitchFamily="2" charset="-78"/>
            </a:endParaRPr>
          </a:p>
          <a:p>
            <a:pPr algn="r" rtl="1"/>
            <a:r>
              <a:rPr lang="fa-IR" b="0" i="0" dirty="0">
                <a:solidFill>
                  <a:srgbClr val="0C0C0C"/>
                </a:solidFill>
                <a:effectLst/>
                <a:latin typeface="iransans"/>
                <a:cs typeface="B Nazanin" panose="00000400000000000000" pitchFamily="2" charset="-78"/>
              </a:rPr>
              <a:t>از نظر شیمی، </a:t>
            </a:r>
            <a:r>
              <a:rPr lang="fa-IR" b="1" i="0" dirty="0">
                <a:solidFill>
                  <a:srgbClr val="0C0C0C"/>
                </a:solidFill>
                <a:effectLst/>
                <a:latin typeface="customFont"/>
                <a:cs typeface="B Nazanin" panose="00000400000000000000" pitchFamily="2" charset="-78"/>
              </a:rPr>
              <a:t>فلزات سنگین </a:t>
            </a:r>
            <a:r>
              <a:rPr lang="fa-IR" b="1" dirty="0">
                <a:solidFill>
                  <a:srgbClr val="0C0C0C"/>
                </a:solidFill>
                <a:latin typeface="customFont"/>
                <a:cs typeface="B Nazanin" panose="00000400000000000000" pitchFamily="2" charset="-78"/>
              </a:rPr>
              <a:t>(</a:t>
            </a:r>
            <a:r>
              <a:rPr lang="en-US" b="1" dirty="0">
                <a:solidFill>
                  <a:srgbClr val="0C0C0C"/>
                </a:solidFill>
                <a:latin typeface="customFont"/>
                <a:cs typeface="B Nazanin" panose="00000400000000000000" pitchFamily="2" charset="-78"/>
              </a:rPr>
              <a:t>Heavy Metals</a:t>
            </a:r>
            <a:r>
              <a:rPr lang="fa-IR" b="1" dirty="0">
                <a:solidFill>
                  <a:srgbClr val="0C0C0C"/>
                </a:solidFill>
                <a:latin typeface="customFont"/>
                <a:cs typeface="B Nazanin" panose="00000400000000000000" pitchFamily="2" charset="-78"/>
              </a:rPr>
              <a:t> ) به</a:t>
            </a:r>
            <a:r>
              <a:rPr lang="fa-IR" dirty="0">
                <a:solidFill>
                  <a:srgbClr val="0C0C0C"/>
                </a:solidFill>
                <a:latin typeface="iransans"/>
                <a:cs typeface="B Nazanin" panose="00000400000000000000" pitchFamily="2" charset="-78"/>
              </a:rPr>
              <a:t> آن دسته از</a:t>
            </a:r>
            <a:r>
              <a:rPr lang="fa-IR" i="0" dirty="0">
                <a:solidFill>
                  <a:srgbClr val="0C0C0C"/>
                </a:solidFill>
                <a:effectLst/>
                <a:latin typeface="iransans"/>
                <a:cs typeface="B Nazanin" panose="00000400000000000000" pitchFamily="2" charset="-78"/>
              </a:rPr>
              <a:t>عناصر</a:t>
            </a:r>
            <a:r>
              <a:rPr lang="fa-IR" sz="1600" i="0" dirty="0">
                <a:solidFill>
                  <a:srgbClr val="0C0C0C"/>
                </a:solidFill>
                <a:effectLst/>
                <a:latin typeface="iransans"/>
                <a:cs typeface="B Nazanin" panose="00000400000000000000" pitchFamily="2" charset="-78"/>
              </a:rPr>
              <a:t> </a:t>
            </a:r>
            <a:r>
              <a:rPr lang="fa-IR" b="0" i="0" dirty="0">
                <a:solidFill>
                  <a:srgbClr val="0C0C0C"/>
                </a:solidFill>
                <a:effectLst/>
                <a:latin typeface="iransans"/>
                <a:cs typeface="B Nazanin" panose="00000400000000000000" pitchFamily="2" charset="-78"/>
              </a:rPr>
              <a:t>جدول تناوبی گفته می شود که دارای عدد اتمی بیشتر از 20 و چگالی اتمی بالاتر از 5 گرم بر سانتی متر مکعب باشند و خواص فلز را نشان دهند.</a:t>
            </a:r>
          </a:p>
          <a:p>
            <a:pPr algn="r" rtl="1"/>
            <a:endParaRPr lang="en-US" b="0" i="0" dirty="0">
              <a:solidFill>
                <a:srgbClr val="0C0C0C"/>
              </a:solidFill>
              <a:effectLst/>
              <a:latin typeface="iransans"/>
              <a:cs typeface="B Nazanin" panose="00000400000000000000" pitchFamily="2" charset="-78"/>
            </a:endParaRPr>
          </a:p>
          <a:p>
            <a:pPr algn="r" rtl="1"/>
            <a:r>
              <a:rPr lang="fa-IR" b="0" i="0" dirty="0">
                <a:solidFill>
                  <a:srgbClr val="282828"/>
                </a:solidFill>
                <a:effectLst/>
                <a:latin typeface="B Yekan" panose="00000400000000000000" pitchFamily="2" charset="-78"/>
                <a:cs typeface="B Nazanin" panose="00000400000000000000" pitchFamily="2" charset="-78"/>
              </a:rPr>
              <a:t> فلزات سنگین اجزای طبیعی پوسته زمین هستند. نمی‌توان آن‌ها را تخریب یا نابود کرد. آن‌ها از طریق غذا، آب آشامیدنی و هوا وارد بدن ما می شوند. به عنوان عناصر کمیاب، برخی از فلزات سنگین (به عنوان مثال مس، سلنیوم و روی) برای حفظ متابولیسم بدن انسان ضروری هستند. با این حال، در غلظت‌های بالاتر می‌توانند منجر به مسمومیت شوند</a:t>
            </a:r>
            <a:r>
              <a:rPr lang="fa-IR" b="0" i="0" dirty="0">
                <a:solidFill>
                  <a:srgbClr val="282828"/>
                </a:solidFill>
                <a:effectLst/>
                <a:latin typeface="B Yekan" panose="00000400000000000000" pitchFamily="2" charset="-78"/>
                <a:cs typeface="B Yekan" panose="00000400000000000000" pitchFamily="2" charset="-78"/>
              </a:rPr>
              <a:t>.</a:t>
            </a:r>
            <a:r>
              <a:rPr lang="fa-IR" b="0" i="0" dirty="0">
                <a:solidFill>
                  <a:srgbClr val="000000"/>
                </a:solidFill>
                <a:effectLst/>
                <a:latin typeface="tahoma" panose="020B0604030504040204" pitchFamily="34" charset="0"/>
              </a:rPr>
              <a:t> </a:t>
            </a:r>
          </a:p>
          <a:p>
            <a:pPr algn="r" rtl="1"/>
            <a:endParaRPr lang="fa-IR" dirty="0">
              <a:solidFill>
                <a:srgbClr val="000000"/>
              </a:solidFill>
              <a:latin typeface="tahoma" panose="020B0604030504040204" pitchFamily="34" charset="0"/>
              <a:cs typeface="B Nazanin" panose="00000400000000000000" pitchFamily="2" charset="-78"/>
            </a:endParaRPr>
          </a:p>
          <a:p>
            <a:pPr algn="r" rtl="1"/>
            <a:r>
              <a:rPr lang="fa-IR" b="0" i="0" dirty="0">
                <a:solidFill>
                  <a:srgbClr val="000000"/>
                </a:solidFill>
                <a:effectLst/>
                <a:latin typeface="tahoma" panose="020B0604030504040204" pitchFamily="34" charset="0"/>
                <a:cs typeface="B Nazanin" panose="00000400000000000000" pitchFamily="2" charset="-78"/>
              </a:rPr>
              <a:t>ویژگی های عمومی فلزات سنگین عبارتند از :</a:t>
            </a:r>
          </a:p>
          <a:p>
            <a:pPr algn="r" rtl="1"/>
            <a:r>
              <a:rPr lang="fa-IR" b="0" i="0" dirty="0">
                <a:solidFill>
                  <a:srgbClr val="000000"/>
                </a:solidFill>
                <a:effectLst/>
                <a:latin typeface="tahoma" panose="020B0604030504040204" pitchFamily="34" charset="0"/>
                <a:cs typeface="B Nazanin" panose="00000400000000000000" pitchFamily="2" charset="-78"/>
              </a:rPr>
              <a:t>1- تجمع پذیری در بافتها</a:t>
            </a:r>
          </a:p>
          <a:p>
            <a:pPr algn="r" rtl="1"/>
            <a:r>
              <a:rPr lang="fa-IR" b="0" i="0" dirty="0">
                <a:solidFill>
                  <a:srgbClr val="000000"/>
                </a:solidFill>
                <a:effectLst/>
                <a:latin typeface="tahoma" panose="020B0604030504040204" pitchFamily="34" charset="0"/>
                <a:cs typeface="B Nazanin" panose="00000400000000000000" pitchFamily="2" charset="-78"/>
              </a:rPr>
              <a:t>2-تجزیه ناپذیری</a:t>
            </a:r>
          </a:p>
          <a:p>
            <a:pPr algn="r" rtl="1"/>
            <a:r>
              <a:rPr lang="fa-IR" b="0" i="0" dirty="0">
                <a:solidFill>
                  <a:srgbClr val="000000"/>
                </a:solidFill>
                <a:effectLst/>
                <a:latin typeface="tahoma" panose="020B0604030504040204" pitchFamily="34" charset="0"/>
                <a:cs typeface="B Nazanin" panose="00000400000000000000" pitchFamily="2" charset="-78"/>
              </a:rPr>
              <a:t>3-مقاومت به تغییرات بیولوژیکی در محیط زیست</a:t>
            </a:r>
          </a:p>
          <a:p>
            <a:pPr algn="r" rtl="1"/>
            <a:endParaRPr lang="fa-IR" b="0" i="0" dirty="0">
              <a:solidFill>
                <a:srgbClr val="0C0C0C"/>
              </a:solidFill>
              <a:effectLst/>
              <a:latin typeface="iransans"/>
            </a:endParaRPr>
          </a:p>
        </p:txBody>
      </p:sp>
    </p:spTree>
    <p:extLst>
      <p:ext uri="{BB962C8B-B14F-4D97-AF65-F5344CB8AC3E}">
        <p14:creationId xmlns:p14="http://schemas.microsoft.com/office/powerpoint/2010/main" val="2978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0A04-29F5-C27E-837C-72EFC7F38854}"/>
              </a:ext>
            </a:extLst>
          </p:cNvPr>
          <p:cNvSpPr>
            <a:spLocks noGrp="1"/>
          </p:cNvSpPr>
          <p:nvPr>
            <p:ph type="title"/>
          </p:nvPr>
        </p:nvSpPr>
        <p:spPr>
          <a:xfrm rot="10800000" flipV="1">
            <a:off x="838200" y="653159"/>
            <a:ext cx="10515600" cy="1037063"/>
          </a:xfrm>
        </p:spPr>
        <p:txBody>
          <a:bodyPr>
            <a:normAutofit/>
          </a:bodyPr>
          <a:lstStyle/>
          <a:p>
            <a:pPr algn="r"/>
            <a:r>
              <a:rPr lang="fa-IR" sz="3200" b="1" dirty="0">
                <a:cs typeface="B Nazanin" panose="00000400000000000000" pitchFamily="2" charset="-78"/>
              </a:rPr>
              <a:t>روش کارو نکات قابل توجه در کار با جذب اتمی کوره</a:t>
            </a:r>
            <a:br>
              <a:rPr lang="fa-IR" sz="3200" b="1" dirty="0">
                <a:cs typeface="B Nazanin" panose="00000400000000000000" pitchFamily="2" charset="-78"/>
              </a:rPr>
            </a:br>
            <a:r>
              <a:rPr lang="fa-IR" sz="3200" b="1" dirty="0">
                <a:cs typeface="B Nazanin" panose="00000400000000000000" pitchFamily="2" charset="-78"/>
              </a:rPr>
              <a:t>(</a:t>
            </a:r>
            <a:r>
              <a:rPr lang="fa-IR" sz="3200" dirty="0">
                <a:cs typeface="B Nazanin" panose="00000400000000000000" pitchFamily="2" charset="-78"/>
              </a:rPr>
              <a:t>ادامه</a:t>
            </a:r>
            <a:r>
              <a:rPr lang="fa-IR" sz="3200" b="1" dirty="0">
                <a:cs typeface="B Nazanin" panose="00000400000000000000" pitchFamily="2" charset="-78"/>
              </a:rPr>
              <a:t> )</a:t>
            </a:r>
            <a:endParaRPr lang="en-US" sz="3200" dirty="0"/>
          </a:p>
        </p:txBody>
      </p:sp>
      <p:sp>
        <p:nvSpPr>
          <p:cNvPr id="3" name="Content Placeholder 2">
            <a:extLst>
              <a:ext uri="{FF2B5EF4-FFF2-40B4-BE49-F238E27FC236}">
                <a16:creationId xmlns:a16="http://schemas.microsoft.com/office/drawing/2014/main" id="{6A7204E0-54EA-CF77-8902-B845B12BBCC5}"/>
              </a:ext>
            </a:extLst>
          </p:cNvPr>
          <p:cNvSpPr>
            <a:spLocks noGrp="1"/>
          </p:cNvSpPr>
          <p:nvPr>
            <p:ph idx="1"/>
          </p:nvPr>
        </p:nvSpPr>
        <p:spPr>
          <a:xfrm>
            <a:off x="838200" y="2019183"/>
            <a:ext cx="10515600" cy="5474436"/>
          </a:xfrm>
        </p:spPr>
        <p:txBody>
          <a:bodyPr>
            <a:normAutofit/>
          </a:bodyPr>
          <a:lstStyle/>
          <a:p>
            <a:pPr>
              <a:lnSpc>
                <a:spcPct val="150000"/>
              </a:lnSpc>
            </a:pPr>
            <a:r>
              <a:rPr lang="fa-IR" sz="2000" dirty="0">
                <a:cs typeface="B Nazanin" pitchFamily="2" charset="-78"/>
              </a:rPr>
              <a:t>تمیز کردن گرافیت تيوپ و نوک سمپلر توسط نرم افزار</a:t>
            </a:r>
          </a:p>
          <a:p>
            <a:pPr algn="r" rtl="1">
              <a:lnSpc>
                <a:spcPct val="150000"/>
              </a:lnSpc>
            </a:pPr>
            <a:r>
              <a:rPr lang="fa-IR" sz="2000" dirty="0">
                <a:cs typeface="B Nazanin" pitchFamily="2" charset="-78"/>
              </a:rPr>
              <a:t>استفاده از ویالهای اسید واش شده، کاملا تميز و خشک</a:t>
            </a:r>
            <a:endParaRPr lang="en-US" sz="2000" dirty="0">
              <a:cs typeface="B Nazanin" pitchFamily="2" charset="-78"/>
            </a:endParaRPr>
          </a:p>
          <a:p>
            <a:pPr algn="r" rtl="1">
              <a:lnSpc>
                <a:spcPct val="150000"/>
              </a:lnSpc>
            </a:pPr>
            <a:r>
              <a:rPr lang="fa-IR" sz="2000" dirty="0">
                <a:cs typeface="B Nazanin" pitchFamily="2" charset="-78"/>
              </a:rPr>
              <a:t>تنظیم دقيق ورود نوک اتوسمپلر به داخل گرافيت تیوب (توسط آينه يا دوربين )</a:t>
            </a:r>
          </a:p>
          <a:p>
            <a:pPr algn="r" rtl="1">
              <a:lnSpc>
                <a:spcPct val="150000"/>
              </a:lnSpc>
            </a:pPr>
            <a:r>
              <a:rPr lang="fa-IR" sz="2000" dirty="0">
                <a:cs typeface="B Nazanin" pitchFamily="2" charset="-78"/>
              </a:rPr>
              <a:t>استاندارد سازي </a:t>
            </a:r>
            <a:r>
              <a:rPr lang="en-GB" sz="2000" dirty="0" err="1">
                <a:cs typeface="B Nazanin" panose="00000400000000000000" pitchFamily="2" charset="-78"/>
              </a:rPr>
              <a:t>Automix</a:t>
            </a:r>
            <a:r>
              <a:rPr lang="en-GB" sz="2000" dirty="0">
                <a:cs typeface="B Nazanin" panose="00000400000000000000" pitchFamily="2" charset="-78"/>
              </a:rPr>
              <a:t> </a:t>
            </a:r>
            <a:r>
              <a:rPr lang="fa-IR" sz="2000" dirty="0">
                <a:cs typeface="B Nazanin" panose="00000400000000000000" pitchFamily="2" charset="-78"/>
              </a:rPr>
              <a:t>  سريعتر و دقيق تر از </a:t>
            </a:r>
            <a:r>
              <a:rPr lang="en-GB" sz="2000" dirty="0">
                <a:cs typeface="B Nazanin" panose="00000400000000000000" pitchFamily="2" charset="-78"/>
              </a:rPr>
              <a:t>Premix</a:t>
            </a:r>
            <a:endParaRPr lang="fa-IR" sz="2000" dirty="0">
              <a:solidFill>
                <a:srgbClr val="FF0000"/>
              </a:solidFill>
              <a:cs typeface="B Nazanin" panose="00000400000000000000" pitchFamily="2" charset="-78"/>
            </a:endParaRPr>
          </a:p>
          <a:p>
            <a:pPr algn="r" rtl="1">
              <a:lnSpc>
                <a:spcPct val="170000"/>
              </a:lnSpc>
            </a:pPr>
            <a:r>
              <a:rPr lang="fa-IR" sz="2000" dirty="0">
                <a:cs typeface="B Nazanin" panose="00000400000000000000" pitchFamily="2" charset="-78"/>
              </a:rPr>
              <a:t>استفاده از تركيبات اصلاح كننده (موديفاير) براي كاستن از تداخلات شیمیایی</a:t>
            </a:r>
          </a:p>
          <a:p>
            <a:pPr algn="r" rtl="1">
              <a:lnSpc>
                <a:spcPct val="150000"/>
              </a:lnSpc>
            </a:pPr>
            <a:r>
              <a:rPr lang="fa-IR" sz="2000" dirty="0">
                <a:cs typeface="B Nazanin" panose="00000400000000000000" pitchFamily="2" charset="-78"/>
              </a:rPr>
              <a:t>استفاده از </a:t>
            </a:r>
            <a:r>
              <a:rPr lang="fa-IR" sz="2000" b="0" i="0" dirty="0">
                <a:solidFill>
                  <a:srgbClr val="585858"/>
                </a:solidFill>
                <a:effectLst/>
                <a:latin typeface="IRANSans"/>
                <a:cs typeface="B Nazanin" panose="00000400000000000000" pitchFamily="2" charset="-78"/>
              </a:rPr>
              <a:t>سیستم</a:t>
            </a:r>
            <a:r>
              <a:rPr lang="fa-IR" b="0" i="0" dirty="0">
                <a:solidFill>
                  <a:srgbClr val="585858"/>
                </a:solidFill>
                <a:effectLst/>
                <a:latin typeface="IRANSans"/>
                <a:cs typeface="B Nazanin" panose="00000400000000000000" pitchFamily="2" charset="-78"/>
              </a:rPr>
              <a:t> </a:t>
            </a:r>
            <a:r>
              <a:rPr lang="fa-IR" sz="2000" b="0" i="0" dirty="0">
                <a:solidFill>
                  <a:srgbClr val="585858"/>
                </a:solidFill>
                <a:effectLst/>
                <a:latin typeface="IRANSans"/>
                <a:cs typeface="B Nazanin" panose="00000400000000000000" pitchFamily="2" charset="-78"/>
              </a:rPr>
              <a:t>های تصحیح زمینه پیوسته و زیمان </a:t>
            </a:r>
            <a:r>
              <a:rPr lang="fa-IR" sz="2000" dirty="0">
                <a:solidFill>
                  <a:srgbClr val="585858"/>
                </a:solidFill>
                <a:latin typeface="IRANSans"/>
                <a:cs typeface="B Nazanin" panose="00000400000000000000" pitchFamily="2" charset="-78"/>
              </a:rPr>
              <a:t>ب</a:t>
            </a:r>
            <a:r>
              <a:rPr lang="fa-IR" sz="2000" b="0" i="0" dirty="0">
                <a:solidFill>
                  <a:srgbClr val="585858"/>
                </a:solidFill>
                <a:effectLst/>
                <a:latin typeface="IRANSans"/>
                <a:cs typeface="B Nazanin" panose="00000400000000000000" pitchFamily="2" charset="-78"/>
              </a:rPr>
              <a:t>رای اصلاح و به حداقل رساندن تداخلات طیفی  </a:t>
            </a:r>
            <a:endParaRPr lang="en-US" sz="2400" dirty="0">
              <a:cs typeface="B Nazanin" pitchFamily="2" charset="-78"/>
            </a:endParaRPr>
          </a:p>
          <a:p>
            <a:endParaRPr lang="en-US" dirty="0"/>
          </a:p>
        </p:txBody>
      </p:sp>
      <p:pic>
        <p:nvPicPr>
          <p:cNvPr id="4" name="Picture 3">
            <a:extLst>
              <a:ext uri="{FF2B5EF4-FFF2-40B4-BE49-F238E27FC236}">
                <a16:creationId xmlns:a16="http://schemas.microsoft.com/office/drawing/2014/main" id="{78964C05-5E4E-D61A-61D7-3281222A2E84}"/>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rot="10800000">
            <a:off x="-2" y="-2"/>
            <a:ext cx="4081348" cy="6646128"/>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Tree>
    <p:extLst>
      <p:ext uri="{BB962C8B-B14F-4D97-AF65-F5344CB8AC3E}">
        <p14:creationId xmlns:p14="http://schemas.microsoft.com/office/powerpoint/2010/main" val="378958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13F4-01D5-19C4-16DB-6094E7277F2D}"/>
              </a:ext>
            </a:extLst>
          </p:cNvPr>
          <p:cNvSpPr>
            <a:spLocks noGrp="1"/>
          </p:cNvSpPr>
          <p:nvPr>
            <p:ph type="title"/>
          </p:nvPr>
        </p:nvSpPr>
        <p:spPr>
          <a:xfrm>
            <a:off x="838200" y="60130"/>
            <a:ext cx="10515600" cy="1325563"/>
          </a:xfrm>
        </p:spPr>
        <p:txBody>
          <a:bodyPr>
            <a:normAutofit/>
          </a:bodyPr>
          <a:lstStyle/>
          <a:p>
            <a:pPr algn="ctr"/>
            <a:r>
              <a:rPr lang="fa-IR" sz="1800" dirty="0"/>
              <a:t> </a:t>
            </a:r>
            <a:r>
              <a:rPr lang="fa-IR" sz="2800" b="1" dirty="0">
                <a:cs typeface="B Nazanin" panose="00000400000000000000" pitchFamily="2" charset="-78"/>
              </a:rPr>
              <a:t>اتمیک شعله</a:t>
            </a:r>
            <a:r>
              <a:rPr lang="en-GB" sz="2800" b="1" dirty="0">
                <a:cs typeface="B Nazanin" panose="00000400000000000000" pitchFamily="2" charset="-78"/>
              </a:rPr>
              <a:t>   </a:t>
            </a:r>
            <a:r>
              <a:rPr lang="fa-IR" sz="2800" b="1" dirty="0">
                <a:cs typeface="B Nazanin" panose="00000400000000000000" pitchFamily="2" charset="-78"/>
              </a:rPr>
              <a:t> </a:t>
            </a:r>
            <a:r>
              <a:rPr lang="en-US" sz="2800" b="1" dirty="0"/>
              <a:t>(Flame AAS)</a:t>
            </a:r>
            <a:br>
              <a:rPr lang="en-US" sz="1800" dirty="0"/>
            </a:br>
            <a:endParaRPr lang="en-US" sz="3200" b="1" dirty="0">
              <a:cs typeface="B Nazanin" panose="00000400000000000000" pitchFamily="2" charset="-78"/>
            </a:endParaRPr>
          </a:p>
        </p:txBody>
      </p:sp>
      <p:pic>
        <p:nvPicPr>
          <p:cNvPr id="3074" name="Picture 2" descr="آنالیز طیف سنجی جذب اتمی | آنالیز AAS - موسسه مبتکران شیمی">
            <a:extLst>
              <a:ext uri="{FF2B5EF4-FFF2-40B4-BE49-F238E27FC236}">
                <a16:creationId xmlns:a16="http://schemas.microsoft.com/office/drawing/2014/main" id="{682CDF1F-200D-795F-649C-CA2F7D0DFB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659" y="1070516"/>
            <a:ext cx="9623501" cy="36129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دستگاه جذب اتمی شعله Pinaacle 900F کمپانی پرکین المر | پرتوژن">
            <a:extLst>
              <a:ext uri="{FF2B5EF4-FFF2-40B4-BE49-F238E27FC236}">
                <a16:creationId xmlns:a16="http://schemas.microsoft.com/office/drawing/2014/main" id="{E864D261-8C87-79E5-2649-8803AB0C3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1" t="17851"/>
          <a:stretch/>
        </p:blipFill>
        <p:spPr bwMode="auto">
          <a:xfrm>
            <a:off x="3857121" y="4850781"/>
            <a:ext cx="2391507" cy="187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7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820F-53CB-8DE5-7AA5-611F34F14DF9}"/>
              </a:ext>
            </a:extLst>
          </p:cNvPr>
          <p:cNvSpPr>
            <a:spLocks noGrp="1"/>
          </p:cNvSpPr>
          <p:nvPr>
            <p:ph type="title"/>
          </p:nvPr>
        </p:nvSpPr>
        <p:spPr>
          <a:xfrm>
            <a:off x="838200" y="119798"/>
            <a:ext cx="9833517" cy="1325563"/>
          </a:xfrm>
        </p:spPr>
        <p:txBody>
          <a:bodyPr>
            <a:normAutofit/>
          </a:bodyPr>
          <a:lstStyle/>
          <a:p>
            <a:pPr algn="r"/>
            <a:r>
              <a:rPr lang="fa-IR" sz="3200" b="1" dirty="0">
                <a:cs typeface="B Nazanin" panose="00000400000000000000" pitchFamily="2" charset="-78"/>
              </a:rPr>
              <a:t>روش کار و نکات قابل توجه در کار با اتمیک شعله</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A4CBA955-0639-5B86-B1D0-0329CB27E0A6}"/>
              </a:ext>
            </a:extLst>
          </p:cNvPr>
          <p:cNvSpPr>
            <a:spLocks noGrp="1"/>
          </p:cNvSpPr>
          <p:nvPr>
            <p:ph sz="half" idx="1"/>
          </p:nvPr>
        </p:nvSpPr>
        <p:spPr>
          <a:xfrm>
            <a:off x="838200" y="1166520"/>
            <a:ext cx="9965788" cy="5234280"/>
          </a:xfrm>
        </p:spPr>
        <p:txBody>
          <a:bodyPr>
            <a:normAutofit/>
          </a:bodyPr>
          <a:lstStyle/>
          <a:p>
            <a:pPr algn="r" rtl="1">
              <a:lnSpc>
                <a:spcPct val="150000"/>
              </a:lnSpc>
            </a:pPr>
            <a:r>
              <a:rPr lang="fa-IR" sz="2000" dirty="0">
                <a:cs typeface="B Nazanin" panose="00000400000000000000" pitchFamily="2" charset="-78"/>
              </a:rPr>
              <a:t>رسیدن استانداردها به دمای محیط، قبل از تزريق </a:t>
            </a:r>
            <a:endParaRPr lang="en-US" sz="2000" dirty="0">
              <a:cs typeface="B Nazanin" panose="00000400000000000000" pitchFamily="2" charset="-78"/>
            </a:endParaRPr>
          </a:p>
          <a:p>
            <a:pPr algn="r" rtl="1">
              <a:lnSpc>
                <a:spcPct val="150000"/>
              </a:lnSpc>
            </a:pPr>
            <a:r>
              <a:rPr lang="fa-IR" sz="2000" dirty="0">
                <a:cs typeface="B Nazanin" panose="00000400000000000000" pitchFamily="2" charset="-78"/>
              </a:rPr>
              <a:t>تهيه روزانه استاندارد های کاری</a:t>
            </a:r>
          </a:p>
          <a:p>
            <a:pPr algn="r" rtl="1">
              <a:lnSpc>
                <a:spcPct val="150000"/>
              </a:lnSpc>
            </a:pPr>
            <a:r>
              <a:rPr lang="fa-IR" sz="2000" dirty="0">
                <a:cs typeface="B Nazanin" panose="00000400000000000000" pitchFamily="2" charset="-78"/>
              </a:rPr>
              <a:t>بررسي تميز بودن تيغه برنر (محل خروج شعله) توسط يك تيغ نازك</a:t>
            </a:r>
          </a:p>
          <a:p>
            <a:pPr algn="r" rtl="1">
              <a:lnSpc>
                <a:spcPct val="150000"/>
              </a:lnSpc>
            </a:pPr>
            <a:r>
              <a:rPr lang="fa-IR" sz="2000" dirty="0">
                <a:cs typeface="B Nazanin" panose="00000400000000000000" pitchFamily="2" charset="-78"/>
              </a:rPr>
              <a:t>تنظيم تابش نور لامپ هالو كاتد برای ارتفاع مشخصي از تيغه برنر </a:t>
            </a:r>
          </a:p>
          <a:p>
            <a:pPr algn="r" rtl="1">
              <a:lnSpc>
                <a:spcPct val="150000"/>
              </a:lnSpc>
            </a:pPr>
            <a:r>
              <a:rPr lang="fa-IR" sz="2000" dirty="0">
                <a:cs typeface="B Nazanin" panose="00000400000000000000" pitchFamily="2" charset="-78"/>
              </a:rPr>
              <a:t>گرم شدن لامپ بمدت 15-10 دقيقه قبل از شروع كار</a:t>
            </a:r>
          </a:p>
          <a:p>
            <a:pPr algn="r" rtl="1">
              <a:lnSpc>
                <a:spcPct val="150000"/>
              </a:lnSpc>
            </a:pPr>
            <a:r>
              <a:rPr lang="fa-IR" sz="2000" dirty="0">
                <a:cs typeface="B Nazanin" panose="00000400000000000000" pitchFamily="2" charset="-78"/>
              </a:rPr>
              <a:t>خالي كردن ظرف ضايعات خروجي</a:t>
            </a:r>
          </a:p>
          <a:p>
            <a:pPr algn="r" rtl="1">
              <a:lnSpc>
                <a:spcPct val="150000"/>
              </a:lnSpc>
            </a:pPr>
            <a:r>
              <a:rPr lang="fa-IR" sz="2000" dirty="0">
                <a:cs typeface="B Nazanin" panose="00000400000000000000" pitchFamily="2" charset="-78"/>
              </a:rPr>
              <a:t>توجه به ميزان گاز استيلن </a:t>
            </a:r>
            <a:r>
              <a:rPr lang="en-GB" sz="2000" dirty="0">
                <a:cs typeface="B Nazanin" panose="00000400000000000000" pitchFamily="2" charset="-78"/>
              </a:rPr>
              <a:t>(≥ 5 bar)</a:t>
            </a:r>
            <a:endParaRPr lang="fa-IR" sz="2000" dirty="0">
              <a:cs typeface="B Nazanin" panose="00000400000000000000" pitchFamily="2" charset="-78"/>
            </a:endParaRPr>
          </a:p>
          <a:p>
            <a:pPr algn="r" rtl="1">
              <a:lnSpc>
                <a:spcPct val="150000"/>
              </a:lnSpc>
            </a:pPr>
            <a:r>
              <a:rPr lang="fa-IR" sz="2000" dirty="0">
                <a:cs typeface="B Nazanin" panose="00000400000000000000" pitchFamily="2" charset="-78"/>
              </a:rPr>
              <a:t>زمان كافي براي رسيدن نمونه بر روي شعله در نظر گرفته شود.</a:t>
            </a:r>
          </a:p>
          <a:p>
            <a:pPr algn="r" rtl="1">
              <a:lnSpc>
                <a:spcPct val="150000"/>
              </a:lnSpc>
            </a:pPr>
            <a:r>
              <a:rPr lang="fa-IR" sz="2000" dirty="0">
                <a:cs typeface="B Nazanin" panose="00000400000000000000" pitchFamily="2" charset="-78"/>
              </a:rPr>
              <a:t>دقت اندازه گیری</a:t>
            </a:r>
            <a:r>
              <a:rPr lang="en-US" sz="2000" dirty="0">
                <a:cs typeface="B Nazanin" panose="00000400000000000000" pitchFamily="2" charset="-78"/>
              </a:rPr>
              <a:t> </a:t>
            </a:r>
            <a:r>
              <a:rPr lang="fa-IR" sz="2000" dirty="0">
                <a:cs typeface="B Nazanin" panose="00000400000000000000" pitchFamily="2" charset="-78"/>
              </a:rPr>
              <a:t>استانداردها و نمونه درحد </a:t>
            </a:r>
            <a:r>
              <a:rPr lang="en-US" sz="2000" dirty="0">
                <a:cs typeface="B Nazanin" panose="00000400000000000000" pitchFamily="2" charset="-78"/>
              </a:rPr>
              <a:t>ppm</a:t>
            </a:r>
          </a:p>
          <a:p>
            <a:endParaRPr lang="en-US" dirty="0"/>
          </a:p>
        </p:txBody>
      </p:sp>
      <p:sp>
        <p:nvSpPr>
          <p:cNvPr id="4" name="Content Placeholder 3">
            <a:extLst>
              <a:ext uri="{FF2B5EF4-FFF2-40B4-BE49-F238E27FC236}">
                <a16:creationId xmlns:a16="http://schemas.microsoft.com/office/drawing/2014/main" id="{2562879C-E12C-E1A6-1BF3-24CA9F351585}"/>
              </a:ext>
            </a:extLst>
          </p:cNvPr>
          <p:cNvSpPr>
            <a:spLocks noGrp="1"/>
          </p:cNvSpPr>
          <p:nvPr>
            <p:ph sz="half" idx="2"/>
          </p:nvPr>
        </p:nvSpPr>
        <p:spPr>
          <a:xfrm flipH="1">
            <a:off x="11353799" y="1690688"/>
            <a:ext cx="45719" cy="4486275"/>
          </a:xfrm>
        </p:spPr>
        <p:txBody>
          <a:bodyPr>
            <a:normAutofit/>
          </a:bodyPr>
          <a:lstStyle/>
          <a:p>
            <a:endParaRPr lang="en-US" dirty="0"/>
          </a:p>
        </p:txBody>
      </p:sp>
      <p:pic>
        <p:nvPicPr>
          <p:cNvPr id="5" name="Picture 4">
            <a:extLst>
              <a:ext uri="{FF2B5EF4-FFF2-40B4-BE49-F238E27FC236}">
                <a16:creationId xmlns:a16="http://schemas.microsoft.com/office/drawing/2014/main" id="{7CC4B70C-D678-C7DE-40DB-FE29D346E439}"/>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0800000" flipH="1">
            <a:off x="0" y="1825624"/>
            <a:ext cx="5157334" cy="503237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2360249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4E30-D2E1-A977-0E04-59639BADA150}"/>
              </a:ext>
            </a:extLst>
          </p:cNvPr>
          <p:cNvSpPr>
            <a:spLocks noGrp="1"/>
          </p:cNvSpPr>
          <p:nvPr>
            <p:ph type="title"/>
          </p:nvPr>
        </p:nvSpPr>
        <p:spPr/>
        <p:txBody>
          <a:bodyPr>
            <a:normAutofit fontScale="90000"/>
          </a:bodyPr>
          <a:lstStyle/>
          <a:p>
            <a:pPr algn="r"/>
            <a:br>
              <a:rPr lang="fa-IR" sz="3100" dirty="0">
                <a:cs typeface="B Nazanin" panose="00000400000000000000" pitchFamily="2" charset="-78"/>
              </a:rPr>
            </a:br>
            <a:br>
              <a:rPr lang="fa-IR" sz="3100" dirty="0">
                <a:cs typeface="B Nazanin" panose="00000400000000000000" pitchFamily="2" charset="-78"/>
              </a:rPr>
            </a:br>
            <a:r>
              <a:rPr lang="fa-IR" sz="3600" b="1" dirty="0">
                <a:cs typeface="B Nazanin" panose="00000400000000000000" pitchFamily="2" charset="-78"/>
              </a:rPr>
              <a:t>اتمیک هیدرید</a:t>
            </a:r>
            <a:r>
              <a:rPr lang="en-GB" sz="3600" b="1" dirty="0">
                <a:cs typeface="B Nazanin" panose="00000400000000000000" pitchFamily="2" charset="-78"/>
              </a:rPr>
              <a:t>   </a:t>
            </a:r>
            <a:r>
              <a:rPr lang="fa-IR" sz="3600" b="1" dirty="0">
                <a:cs typeface="B Nazanin" panose="00000400000000000000" pitchFamily="2" charset="-78"/>
              </a:rPr>
              <a:t> </a:t>
            </a:r>
            <a:r>
              <a:rPr lang="en-US" sz="3100" b="1" dirty="0">
                <a:cs typeface="B Nazanin" panose="00000400000000000000" pitchFamily="2" charset="-78"/>
              </a:rPr>
              <a:t>(</a:t>
            </a:r>
            <a:r>
              <a:rPr lang="en-US" sz="3600" b="1" dirty="0">
                <a:cs typeface="B Nazanin" panose="00000400000000000000" pitchFamily="2" charset="-78"/>
              </a:rPr>
              <a:t>VGA-AAS</a:t>
            </a:r>
            <a:r>
              <a:rPr lang="en-GB" sz="3100" b="1" dirty="0">
                <a:cs typeface="B Nazanin" panose="00000400000000000000" pitchFamily="2" charset="-78"/>
              </a:rPr>
              <a:t>)</a:t>
            </a:r>
            <a:br>
              <a:rPr lang="en-US" sz="2000" dirty="0">
                <a:cs typeface="B Nazanin" panose="00000400000000000000" pitchFamily="2" charset="-78"/>
              </a:rPr>
            </a:br>
            <a:br>
              <a:rPr kumimoji="0" lang="en-US" altLang="zh-CN" sz="4400" b="1" i="0" u="none" strike="noStrike" kern="1200" cap="none" spc="0" normalizeH="0" baseline="0" noProof="0" dirty="0">
                <a:ln>
                  <a:noFill/>
                </a:ln>
                <a:solidFill>
                  <a:srgbClr val="6B9F25"/>
                </a:solidFill>
                <a:effectLst/>
                <a:uLnTx/>
                <a:uFillTx/>
                <a:latin typeface="Tahoma" pitchFamily="34" charset="0"/>
                <a:ea typeface="微软雅黑" panose="020B0503020204020204" pitchFamily="34" charset="-122"/>
                <a:cs typeface="B Nazanin" panose="00000400000000000000" pitchFamily="2" charset="-78"/>
              </a:rPr>
            </a:br>
            <a:endParaRPr lang="en-US" dirty="0">
              <a:cs typeface="B Nazanin" panose="00000400000000000000" pitchFamily="2" charset="-78"/>
            </a:endParaRPr>
          </a:p>
        </p:txBody>
      </p:sp>
      <p:sp>
        <p:nvSpPr>
          <p:cNvPr id="6" name="Content Placeholder 5">
            <a:extLst>
              <a:ext uri="{FF2B5EF4-FFF2-40B4-BE49-F238E27FC236}">
                <a16:creationId xmlns:a16="http://schemas.microsoft.com/office/drawing/2014/main" id="{F89C1617-1DE3-AFCE-26B3-74F78037CA8F}"/>
              </a:ext>
            </a:extLst>
          </p:cNvPr>
          <p:cNvSpPr>
            <a:spLocks noGrp="1"/>
          </p:cNvSpPr>
          <p:nvPr>
            <p:ph idx="1"/>
          </p:nvPr>
        </p:nvSpPr>
        <p:spPr>
          <a:xfrm>
            <a:off x="838200" y="1533378"/>
            <a:ext cx="10515600" cy="4643585"/>
          </a:xfrm>
        </p:spPr>
        <p:txBody>
          <a:bodyPr/>
          <a:lstStyle/>
          <a:p>
            <a:pPr marL="0" indent="0">
              <a:lnSpc>
                <a:spcPct val="150000"/>
              </a:lnSpc>
              <a:buNone/>
            </a:pPr>
            <a:r>
              <a:rPr kumimoji="0" lang="fa-IR" sz="2000" b="0" i="0" u="none" strike="noStrike" kern="1200" cap="none" spc="0" normalizeH="0" baseline="0" noProof="0" dirty="0">
                <a:ln>
                  <a:noFill/>
                </a:ln>
                <a:solidFill>
                  <a:prstClr val="black"/>
                </a:solidFill>
                <a:effectLst/>
                <a:uLnTx/>
                <a:uFillTx/>
                <a:latin typeface="Verdana"/>
                <a:cs typeface="B Nazanin" panose="00000400000000000000" pitchFamily="2" charset="-78"/>
              </a:rPr>
              <a:t>فناوری توليد هيدريد روشي براي وارد كردن نمونه حاوي آرسنيك، آنتيموان، قلع، سلنيم ، بيسموت و سرب به درون اتمساز به صورت يك گاز در اختيار مي‌گذارند. </a:t>
            </a:r>
            <a:endParaRPr kumimoji="0" lang="en-US" sz="2000" b="0" i="0" u="none" strike="noStrike" kern="1200" cap="none" spc="0" normalizeH="0" baseline="0" noProof="0" dirty="0">
              <a:ln>
                <a:noFill/>
              </a:ln>
              <a:solidFill>
                <a:prstClr val="black"/>
              </a:solidFill>
              <a:effectLst/>
              <a:uLnTx/>
              <a:uFillTx/>
              <a:latin typeface="Verdana"/>
              <a:cs typeface="B Nazanin" panose="00000400000000000000" pitchFamily="2" charset="-78"/>
            </a:endParaRPr>
          </a:p>
          <a:p>
            <a:endParaRPr lang="en-US" dirty="0"/>
          </a:p>
        </p:txBody>
      </p:sp>
      <p:pic>
        <p:nvPicPr>
          <p:cNvPr id="3" name="Picture 2" descr="图片1">
            <a:extLst>
              <a:ext uri="{FF2B5EF4-FFF2-40B4-BE49-F238E27FC236}">
                <a16:creationId xmlns:a16="http://schemas.microsoft.com/office/drawing/2014/main" id="{C29D82C6-7579-2AA1-57DA-B50F45B0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134" y="2703433"/>
            <a:ext cx="6326360" cy="29452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دستگاه هیدرید ژنراتور MHS-15 ساخت پرکین المر امریکا | پرتوژن">
            <a:extLst>
              <a:ext uri="{FF2B5EF4-FFF2-40B4-BE49-F238E27FC236}">
                <a16:creationId xmlns:a16="http://schemas.microsoft.com/office/drawing/2014/main" id="{C519F7A7-7B1E-A27A-8308-3A9AA179B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904" y="2953154"/>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1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D10A-58A5-1D14-7CA1-501C7217210A}"/>
              </a:ext>
            </a:extLst>
          </p:cNvPr>
          <p:cNvSpPr>
            <a:spLocks noGrp="1"/>
          </p:cNvSpPr>
          <p:nvPr>
            <p:ph type="title"/>
          </p:nvPr>
        </p:nvSpPr>
        <p:spPr/>
        <p:txBody>
          <a:bodyPr>
            <a:normAutofit fontScale="90000"/>
          </a:bodyPr>
          <a:lstStyle/>
          <a:p>
            <a:pPr algn="r"/>
            <a:br>
              <a:rPr lang="fa-IR" sz="3200" b="1" dirty="0">
                <a:cs typeface="B Nazanin" panose="00000400000000000000" pitchFamily="2" charset="-78"/>
              </a:rPr>
            </a:br>
            <a:r>
              <a:rPr lang="fa-IR" sz="3600" b="1" dirty="0">
                <a:cs typeface="B Nazanin" panose="00000400000000000000" pitchFamily="2" charset="-78"/>
              </a:rPr>
              <a:t>دستگاه جذب اتمي هيدريد </a:t>
            </a:r>
            <a:br>
              <a:rPr lang="fa-IR" sz="4400" dirty="0"/>
            </a:br>
            <a:endParaRPr lang="en-US" dirty="0"/>
          </a:p>
        </p:txBody>
      </p:sp>
      <p:sp>
        <p:nvSpPr>
          <p:cNvPr id="3" name="Text Placeholder 2">
            <a:extLst>
              <a:ext uri="{FF2B5EF4-FFF2-40B4-BE49-F238E27FC236}">
                <a16:creationId xmlns:a16="http://schemas.microsoft.com/office/drawing/2014/main" id="{D0DE26AE-748B-13CB-08A6-7754ED8C340F}"/>
              </a:ext>
            </a:extLst>
          </p:cNvPr>
          <p:cNvSpPr>
            <a:spLocks noGrp="1"/>
          </p:cNvSpPr>
          <p:nvPr>
            <p:ph type="body" idx="1"/>
          </p:nvPr>
        </p:nvSpPr>
        <p:spPr>
          <a:xfrm>
            <a:off x="839789" y="1681163"/>
            <a:ext cx="271560" cy="823912"/>
          </a:xfrm>
        </p:spPr>
        <p:txBody>
          <a:bodyPr/>
          <a:lstStyle/>
          <a:p>
            <a:endParaRPr lang="en-US" dirty="0"/>
          </a:p>
        </p:txBody>
      </p:sp>
      <p:sp>
        <p:nvSpPr>
          <p:cNvPr id="4" name="Content Placeholder 3">
            <a:extLst>
              <a:ext uri="{FF2B5EF4-FFF2-40B4-BE49-F238E27FC236}">
                <a16:creationId xmlns:a16="http://schemas.microsoft.com/office/drawing/2014/main" id="{0CD550CC-AF53-061D-7C3D-DB0B915ADB7C}"/>
              </a:ext>
            </a:extLst>
          </p:cNvPr>
          <p:cNvSpPr>
            <a:spLocks noGrp="1"/>
          </p:cNvSpPr>
          <p:nvPr>
            <p:ph sz="half" idx="2"/>
          </p:nvPr>
        </p:nvSpPr>
        <p:spPr>
          <a:xfrm>
            <a:off x="839789" y="2505075"/>
            <a:ext cx="271560" cy="3684588"/>
          </a:xfrm>
        </p:spPr>
        <p:txBody>
          <a:bodyPr/>
          <a:lstStyle/>
          <a:p>
            <a:endParaRPr lang="en-US" dirty="0"/>
          </a:p>
        </p:txBody>
      </p:sp>
      <p:sp>
        <p:nvSpPr>
          <p:cNvPr id="5" name="Text Placeholder 4">
            <a:extLst>
              <a:ext uri="{FF2B5EF4-FFF2-40B4-BE49-F238E27FC236}">
                <a16:creationId xmlns:a16="http://schemas.microsoft.com/office/drawing/2014/main" id="{0541890D-0D8F-E560-2825-B0191376FB6A}"/>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1CC9D102-9AB5-89C3-9D26-FDF63C6AE468}"/>
              </a:ext>
            </a:extLst>
          </p:cNvPr>
          <p:cNvSpPr>
            <a:spLocks noGrp="1"/>
          </p:cNvSpPr>
          <p:nvPr>
            <p:ph sz="quarter" idx="4"/>
          </p:nvPr>
        </p:nvSpPr>
        <p:spPr>
          <a:xfrm>
            <a:off x="1319186" y="1690688"/>
            <a:ext cx="10033025" cy="4498975"/>
          </a:xfrm>
        </p:spPr>
        <p:txBody>
          <a:bodyPr/>
          <a:lstStyle/>
          <a:p>
            <a:pPr marL="0" indent="0" algn="r" rtl="1">
              <a:buNone/>
            </a:pPr>
            <a:r>
              <a:rPr lang="fa-IR" dirty="0">
                <a:solidFill>
                  <a:schemeClr val="accent1">
                    <a:lumMod val="75000"/>
                  </a:schemeClr>
                </a:solidFill>
                <a:cs typeface="B Nazanin" panose="00000400000000000000" pitchFamily="2" charset="-78"/>
              </a:rPr>
              <a:t>اساس كار: </a:t>
            </a:r>
          </a:p>
          <a:p>
            <a:pPr algn="r" rtl="1"/>
            <a:r>
              <a:rPr lang="fa-IR" sz="2000" dirty="0">
                <a:cs typeface="B Nazanin" panose="00000400000000000000" pitchFamily="2" charset="-78"/>
              </a:rPr>
              <a:t>انجام يك واكنش شيميايي منجر به توليد هيدريد عنصر مورد نظر كه بدليل گازي بودن به سمت شعله حركت مي كند.</a:t>
            </a:r>
          </a:p>
          <a:p>
            <a:pPr algn="r" rtl="1">
              <a:buNone/>
            </a:pPr>
            <a:endParaRPr lang="en-US" sz="2800" dirty="0">
              <a:solidFill>
                <a:schemeClr val="accent2">
                  <a:lumMod val="60000"/>
                  <a:lumOff val="40000"/>
                </a:schemeClr>
              </a:solidFill>
            </a:endParaRPr>
          </a:p>
          <a:p>
            <a:pPr algn="ctr" rtl="1">
              <a:buNone/>
            </a:pPr>
            <a:r>
              <a:rPr lang="en-US" sz="2400" dirty="0">
                <a:solidFill>
                  <a:schemeClr val="accent1">
                    <a:lumMod val="50000"/>
                  </a:schemeClr>
                </a:solidFill>
              </a:rPr>
              <a:t>AsCl</a:t>
            </a:r>
            <a:r>
              <a:rPr lang="en-US" sz="2400" baseline="-25000" dirty="0">
                <a:solidFill>
                  <a:schemeClr val="accent1">
                    <a:lumMod val="50000"/>
                  </a:schemeClr>
                </a:solidFill>
              </a:rPr>
              <a:t>3</a:t>
            </a:r>
            <a:r>
              <a:rPr lang="en-US" sz="2400" dirty="0">
                <a:solidFill>
                  <a:schemeClr val="accent1">
                    <a:lumMod val="50000"/>
                  </a:schemeClr>
                </a:solidFill>
              </a:rPr>
              <a:t> + 4KBH</a:t>
            </a:r>
            <a:r>
              <a:rPr lang="en-US" sz="2400" baseline="-25000" dirty="0">
                <a:solidFill>
                  <a:schemeClr val="accent1">
                    <a:lumMod val="50000"/>
                  </a:schemeClr>
                </a:solidFill>
              </a:rPr>
              <a:t>4</a:t>
            </a:r>
            <a:r>
              <a:rPr lang="en-US" sz="2400" dirty="0">
                <a:solidFill>
                  <a:schemeClr val="accent1">
                    <a:lumMod val="50000"/>
                  </a:schemeClr>
                </a:solidFill>
              </a:rPr>
              <a:t> + HCl + 8H</a:t>
            </a:r>
            <a:r>
              <a:rPr lang="en-US" sz="2400" baseline="-25000" dirty="0">
                <a:solidFill>
                  <a:schemeClr val="accent1">
                    <a:lumMod val="50000"/>
                  </a:schemeClr>
                </a:solidFill>
              </a:rPr>
              <a:t>2</a:t>
            </a:r>
            <a:r>
              <a:rPr lang="en-US" sz="2400" dirty="0">
                <a:solidFill>
                  <a:schemeClr val="accent1">
                    <a:lumMod val="50000"/>
                  </a:schemeClr>
                </a:solidFill>
              </a:rPr>
              <a:t>O  </a:t>
            </a:r>
            <a:r>
              <a:rPr lang="en-US" sz="2400" dirty="0">
                <a:solidFill>
                  <a:schemeClr val="accent1">
                    <a:lumMod val="50000"/>
                  </a:schemeClr>
                </a:solidFill>
                <a:latin typeface="Calibri"/>
              </a:rPr>
              <a:t>→</a:t>
            </a:r>
            <a:r>
              <a:rPr lang="en-US" sz="2400" dirty="0">
                <a:solidFill>
                  <a:schemeClr val="accent1">
                    <a:lumMod val="50000"/>
                  </a:schemeClr>
                </a:solidFill>
              </a:rPr>
              <a:t>   4KCl + 4HBO</a:t>
            </a:r>
            <a:r>
              <a:rPr lang="en-US" sz="2400" baseline="-25000" dirty="0">
                <a:solidFill>
                  <a:schemeClr val="accent1">
                    <a:lumMod val="50000"/>
                  </a:schemeClr>
                </a:solidFill>
              </a:rPr>
              <a:t>2</a:t>
            </a:r>
            <a:r>
              <a:rPr lang="en-US" sz="2400" dirty="0">
                <a:solidFill>
                  <a:schemeClr val="accent1">
                    <a:lumMod val="50000"/>
                  </a:schemeClr>
                </a:solidFill>
              </a:rPr>
              <a:t> +  </a:t>
            </a:r>
            <a:r>
              <a:rPr lang="en-US" sz="2400" dirty="0">
                <a:solidFill>
                  <a:srgbClr val="FF0000"/>
                </a:solidFill>
              </a:rPr>
              <a:t>AsH</a:t>
            </a:r>
            <a:r>
              <a:rPr lang="en-US" sz="2400" baseline="-25000" dirty="0">
                <a:solidFill>
                  <a:srgbClr val="FF0000"/>
                </a:solidFill>
              </a:rPr>
              <a:t>3</a:t>
            </a:r>
            <a:r>
              <a:rPr lang="en-US" sz="2400" dirty="0">
                <a:solidFill>
                  <a:srgbClr val="FF0000"/>
                </a:solidFill>
              </a:rPr>
              <a:t> </a:t>
            </a:r>
            <a:r>
              <a:rPr lang="en-US" sz="2400" dirty="0">
                <a:solidFill>
                  <a:srgbClr val="FF0000"/>
                </a:solidFill>
                <a:latin typeface="Calibri"/>
              </a:rPr>
              <a:t>↑</a:t>
            </a:r>
            <a:r>
              <a:rPr lang="en-US" sz="2400" dirty="0">
                <a:solidFill>
                  <a:srgbClr val="00FFFF"/>
                </a:solidFill>
              </a:rPr>
              <a:t> </a:t>
            </a:r>
            <a:r>
              <a:rPr lang="en-US" sz="2400" dirty="0">
                <a:solidFill>
                  <a:schemeClr val="accent1">
                    <a:lumMod val="50000"/>
                  </a:schemeClr>
                </a:solidFill>
              </a:rPr>
              <a:t>+ 13H</a:t>
            </a:r>
            <a:r>
              <a:rPr lang="en-US" sz="2400" baseline="-25000" dirty="0">
                <a:solidFill>
                  <a:schemeClr val="accent1">
                    <a:lumMod val="50000"/>
                  </a:schemeClr>
                </a:solidFill>
              </a:rPr>
              <a:t>2</a:t>
            </a:r>
            <a:r>
              <a:rPr lang="en-US" sz="2400" dirty="0">
                <a:solidFill>
                  <a:schemeClr val="accent1">
                    <a:lumMod val="50000"/>
                  </a:schemeClr>
                </a:solidFill>
                <a:latin typeface="Calibri"/>
              </a:rPr>
              <a:t>↑</a:t>
            </a:r>
            <a:r>
              <a:rPr lang="en-US" sz="2400" dirty="0">
                <a:solidFill>
                  <a:schemeClr val="accent1">
                    <a:lumMod val="50000"/>
                  </a:schemeClr>
                </a:solidFill>
              </a:rPr>
              <a:t>            </a:t>
            </a:r>
            <a:endParaRPr lang="fa-IR" sz="2400" dirty="0">
              <a:solidFill>
                <a:schemeClr val="accent1">
                  <a:lumMod val="50000"/>
                </a:schemeClr>
              </a:solidFill>
            </a:endParaRPr>
          </a:p>
          <a:p>
            <a:pPr algn="ctr" rtl="1">
              <a:buNone/>
            </a:pPr>
            <a:endParaRPr lang="en-US" sz="2400" dirty="0"/>
          </a:p>
          <a:p>
            <a:pPr algn="r" rtl="1"/>
            <a:r>
              <a:rPr lang="fa-IR" sz="2000" dirty="0">
                <a:cs typeface="B Nazanin" panose="00000400000000000000" pitchFamily="2" charset="-78"/>
              </a:rPr>
              <a:t>براي تعيين مقدار تعداد محدودي از عناصر استفاده مي شود.</a:t>
            </a:r>
          </a:p>
          <a:p>
            <a:pPr algn="l" rtl="1">
              <a:buNone/>
            </a:pPr>
            <a:r>
              <a:rPr lang="fa-IR" sz="2400" dirty="0">
                <a:solidFill>
                  <a:schemeClr val="accent2">
                    <a:lumMod val="60000"/>
                    <a:lumOff val="40000"/>
                  </a:schemeClr>
                </a:solidFill>
              </a:rPr>
              <a:t>         </a:t>
            </a:r>
            <a:r>
              <a:rPr lang="en-US" sz="2400" dirty="0">
                <a:solidFill>
                  <a:schemeClr val="accent1">
                    <a:lumMod val="75000"/>
                  </a:schemeClr>
                </a:solidFill>
              </a:rPr>
              <a:t>(</a:t>
            </a:r>
            <a:r>
              <a:rPr lang="en-GB" sz="2400" b="1" dirty="0">
                <a:solidFill>
                  <a:schemeClr val="accent1">
                    <a:lumMod val="75000"/>
                  </a:schemeClr>
                </a:solidFill>
              </a:rPr>
              <a:t>As, Hg, Se, Pb, Bi, Sb, Sn, </a:t>
            </a:r>
            <a:r>
              <a:rPr lang="en-GB" sz="2400" b="1" dirty="0" err="1">
                <a:solidFill>
                  <a:schemeClr val="accent1">
                    <a:lumMod val="75000"/>
                  </a:schemeClr>
                </a:solidFill>
              </a:rPr>
              <a:t>Te</a:t>
            </a:r>
            <a:r>
              <a:rPr lang="en-GB" sz="2400" b="1" dirty="0">
                <a:solidFill>
                  <a:schemeClr val="accent1">
                    <a:lumMod val="75000"/>
                  </a:schemeClr>
                </a:solidFill>
              </a:rPr>
              <a:t>)</a:t>
            </a:r>
            <a:r>
              <a:rPr lang="fa-IR" sz="2400" b="1" dirty="0">
                <a:solidFill>
                  <a:schemeClr val="accent1">
                    <a:lumMod val="75000"/>
                  </a:schemeClr>
                </a:solidFill>
              </a:rPr>
              <a:t>  </a:t>
            </a:r>
          </a:p>
          <a:p>
            <a:r>
              <a:rPr lang="fa-IR" sz="2000" dirty="0">
                <a:cs typeface="B Nazanin" panose="00000400000000000000" pitchFamily="2" charset="-78"/>
              </a:rPr>
              <a:t>دقت اندازه گيري در حد </a:t>
            </a:r>
            <a:r>
              <a:rPr lang="en-GB" sz="2000" dirty="0">
                <a:cs typeface="B Nazanin" panose="00000400000000000000" pitchFamily="2" charset="-78"/>
              </a:rPr>
              <a:t>ppb</a:t>
            </a:r>
          </a:p>
          <a:p>
            <a:pPr rtl="1">
              <a:buNone/>
            </a:pPr>
            <a:endParaRPr lang="en-US" dirty="0">
              <a:solidFill>
                <a:schemeClr val="accent1">
                  <a:lumMod val="75000"/>
                </a:schemeClr>
              </a:solidFill>
            </a:endParaRPr>
          </a:p>
        </p:txBody>
      </p:sp>
      <p:pic>
        <p:nvPicPr>
          <p:cNvPr id="7" name="Picture 6">
            <a:extLst>
              <a:ext uri="{FF2B5EF4-FFF2-40B4-BE49-F238E27FC236}">
                <a16:creationId xmlns:a16="http://schemas.microsoft.com/office/drawing/2014/main" id="{73CF4820-DBAD-F7CB-DA81-28F6280141C7}"/>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6169" r="51116" b="39601"/>
          <a:stretch/>
        </p:blipFill>
        <p:spPr>
          <a:xfrm>
            <a:off x="1" y="0"/>
            <a:ext cx="6813394" cy="2810461"/>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145520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96DB-6F11-FA54-B6B5-4B14649BDD94}"/>
              </a:ext>
            </a:extLst>
          </p:cNvPr>
          <p:cNvSpPr>
            <a:spLocks noGrp="1"/>
          </p:cNvSpPr>
          <p:nvPr>
            <p:ph type="title"/>
          </p:nvPr>
        </p:nvSpPr>
        <p:spPr>
          <a:xfrm>
            <a:off x="838200" y="609336"/>
            <a:ext cx="10515600" cy="1325563"/>
          </a:xfrm>
        </p:spPr>
        <p:txBody>
          <a:bodyPr>
            <a:normAutofit/>
          </a:bodyPr>
          <a:lstStyle/>
          <a:p>
            <a:pPr algn="r"/>
            <a:r>
              <a:rPr lang="fa-IR" sz="3200" b="1" dirty="0">
                <a:cs typeface="B Nazanin" panose="00000400000000000000" pitchFamily="2" charset="-78"/>
              </a:rPr>
              <a:t>روش کار و نکات مورد توجه درکار با اتمیک هيدريد  </a:t>
            </a:r>
            <a:br>
              <a:rPr lang="en-US" sz="4400" dirty="0">
                <a:solidFill>
                  <a:srgbClr val="CCFF66"/>
                </a:solidFill>
              </a:rPr>
            </a:br>
            <a:endParaRPr lang="en-US" dirty="0"/>
          </a:p>
        </p:txBody>
      </p:sp>
      <p:sp>
        <p:nvSpPr>
          <p:cNvPr id="3" name="Content Placeholder 2">
            <a:extLst>
              <a:ext uri="{FF2B5EF4-FFF2-40B4-BE49-F238E27FC236}">
                <a16:creationId xmlns:a16="http://schemas.microsoft.com/office/drawing/2014/main" id="{B3B1F5C4-7D3D-E4A0-9DF9-1916E79ADC68}"/>
              </a:ext>
            </a:extLst>
          </p:cNvPr>
          <p:cNvSpPr>
            <a:spLocks noGrp="1"/>
          </p:cNvSpPr>
          <p:nvPr>
            <p:ph idx="1"/>
          </p:nvPr>
        </p:nvSpPr>
        <p:spPr>
          <a:xfrm>
            <a:off x="1050073" y="1557996"/>
            <a:ext cx="10391078" cy="4351338"/>
          </a:xfrm>
        </p:spPr>
        <p:txBody>
          <a:bodyPr/>
          <a:lstStyle/>
          <a:p>
            <a:pPr algn="r" rtl="1">
              <a:lnSpc>
                <a:spcPct val="200000"/>
              </a:lnSpc>
            </a:pPr>
            <a:r>
              <a:rPr lang="fa-IR" sz="2000" dirty="0">
                <a:cs typeface="B Nazanin" panose="00000400000000000000" pitchFamily="2" charset="-78"/>
              </a:rPr>
              <a:t>در صورتي كه عناصر آرسنيك و جيوه بايد در يك نمونه تعيين مقدار شوند، اولویت با جیوه است.</a:t>
            </a:r>
          </a:p>
          <a:p>
            <a:pPr algn="r" rtl="1">
              <a:lnSpc>
                <a:spcPct val="200000"/>
              </a:lnSpc>
            </a:pPr>
            <a:r>
              <a:rPr lang="fa-IR" sz="2000" dirty="0">
                <a:cs typeface="B Nazanin" panose="00000400000000000000" pitchFamily="2" charset="-78"/>
              </a:rPr>
              <a:t>تميز بودن داخل سل جدا كننده گاز-مايع و نيز مسير خروج ضايعات</a:t>
            </a:r>
            <a:endParaRPr lang="fa-IR" sz="2000" dirty="0">
              <a:solidFill>
                <a:srgbClr val="00FFFF"/>
              </a:solidFill>
              <a:cs typeface="B Nazanin" panose="00000400000000000000" pitchFamily="2" charset="-78"/>
            </a:endParaRPr>
          </a:p>
          <a:p>
            <a:pPr algn="r" rtl="1">
              <a:lnSpc>
                <a:spcPct val="200000"/>
              </a:lnSpc>
            </a:pPr>
            <a:r>
              <a:rPr lang="fa-IR" sz="2000" dirty="0">
                <a:cs typeface="B Nazanin" panose="00000400000000000000" pitchFamily="2" charset="-78"/>
              </a:rPr>
              <a:t>تعيين مقدار حداقل يك نمونه اسپايك يا مرجع </a:t>
            </a:r>
            <a:r>
              <a:rPr lang="en-GB" sz="2000" dirty="0">
                <a:cs typeface="B Nazanin" panose="00000400000000000000" pitchFamily="2" charset="-78"/>
              </a:rPr>
              <a:t>(CRM)</a:t>
            </a:r>
            <a:r>
              <a:rPr lang="fa-IR" sz="2000" dirty="0">
                <a:cs typeface="B Nazanin" panose="00000400000000000000" pitchFamily="2" charset="-78"/>
              </a:rPr>
              <a:t> در كنار هر سري از نمونه ها</a:t>
            </a:r>
          </a:p>
          <a:p>
            <a:endParaRPr lang="en-US" dirty="0"/>
          </a:p>
        </p:txBody>
      </p:sp>
      <p:pic>
        <p:nvPicPr>
          <p:cNvPr id="4" name="Picture 3">
            <a:extLst>
              <a:ext uri="{FF2B5EF4-FFF2-40B4-BE49-F238E27FC236}">
                <a16:creationId xmlns:a16="http://schemas.microsoft.com/office/drawing/2014/main" id="{B4D8E9D3-7E61-DA95-80E0-4FA1CBAC81B6}"/>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5951035" y="617032"/>
            <a:ext cx="3523779" cy="8958143"/>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1742197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CB6F-1E19-82B2-E4D3-7B7505929910}"/>
              </a:ext>
            </a:extLst>
          </p:cNvPr>
          <p:cNvSpPr>
            <a:spLocks noGrp="1"/>
          </p:cNvSpPr>
          <p:nvPr>
            <p:ph type="title"/>
          </p:nvPr>
        </p:nvSpPr>
        <p:spPr/>
        <p:txBody>
          <a:bodyPr>
            <a:normAutofit/>
          </a:bodyPr>
          <a:lstStyle/>
          <a:p>
            <a:pPr algn="ctr"/>
            <a:r>
              <a:rPr lang="fa-IR" sz="3600" b="1" dirty="0">
                <a:ln w="12700">
                  <a:solidFill>
                    <a:schemeClr val="tx2">
                      <a:satMod val="155000"/>
                    </a:schemeClr>
                  </a:solidFill>
                  <a:prstDash val="solid"/>
                </a:ln>
                <a:cs typeface="B Nazanin" panose="00000400000000000000" pitchFamily="2" charset="-78"/>
              </a:rPr>
              <a:t>آماده سازی نمونه برای آنالیز</a:t>
            </a:r>
            <a:endParaRPr lang="en-US" sz="3600" b="1" dirty="0">
              <a:cs typeface="B Nazanin" panose="00000400000000000000" pitchFamily="2" charset="-78"/>
            </a:endParaRPr>
          </a:p>
        </p:txBody>
      </p:sp>
      <p:pic>
        <p:nvPicPr>
          <p:cNvPr id="6152" name="Picture 8" descr="اندازه گیری عنصر سمی آرسنیک (As) در برنج سفید با دستگاه طیف سنج جذب اتمی -  ری نور آزما">
            <a:extLst>
              <a:ext uri="{FF2B5EF4-FFF2-40B4-BE49-F238E27FC236}">
                <a16:creationId xmlns:a16="http://schemas.microsoft.com/office/drawing/2014/main" id="{03613443-3C48-BB7F-7032-151D0C62D6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926" y="1927274"/>
            <a:ext cx="7512148" cy="391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8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B9B6-833A-CD35-EA7C-928CF3D674AF}"/>
              </a:ext>
            </a:extLst>
          </p:cNvPr>
          <p:cNvSpPr>
            <a:spLocks noGrp="1"/>
          </p:cNvSpPr>
          <p:nvPr>
            <p:ph type="title"/>
          </p:nvPr>
        </p:nvSpPr>
        <p:spPr>
          <a:xfrm>
            <a:off x="839788" y="365125"/>
            <a:ext cx="10422944" cy="823913"/>
          </a:xfrm>
        </p:spPr>
        <p:txBody>
          <a:bodyPr>
            <a:normAutofit/>
          </a:bodyPr>
          <a:lstStyle/>
          <a:p>
            <a:pPr algn="r"/>
            <a:r>
              <a:rPr lang="fa-IR" sz="3200" b="1" dirty="0">
                <a:cs typeface="B Nazanin" pitchFamily="2" charset="-78"/>
              </a:rPr>
              <a:t>اصول كلي در تهيه آنالیت</a:t>
            </a:r>
            <a:endParaRPr lang="en-US" sz="3200" b="1" dirty="0"/>
          </a:p>
        </p:txBody>
      </p:sp>
      <p:sp>
        <p:nvSpPr>
          <p:cNvPr id="3" name="Text Placeholder 2">
            <a:extLst>
              <a:ext uri="{FF2B5EF4-FFF2-40B4-BE49-F238E27FC236}">
                <a16:creationId xmlns:a16="http://schemas.microsoft.com/office/drawing/2014/main" id="{7B634C12-2E20-DE3D-2B15-125B0036DD9E}"/>
              </a:ext>
            </a:extLst>
          </p:cNvPr>
          <p:cNvSpPr>
            <a:spLocks noGrp="1"/>
          </p:cNvSpPr>
          <p:nvPr>
            <p:ph type="body" idx="1"/>
          </p:nvPr>
        </p:nvSpPr>
        <p:spPr>
          <a:xfrm>
            <a:off x="839788" y="1681163"/>
            <a:ext cx="482575" cy="823912"/>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4F641C7F-C8D9-AF9C-5743-E8DA2D13C4FE}"/>
              </a:ext>
            </a:extLst>
          </p:cNvPr>
          <p:cNvSpPr>
            <a:spLocks noGrp="1"/>
          </p:cNvSpPr>
          <p:nvPr>
            <p:ph sz="half" idx="2"/>
          </p:nvPr>
        </p:nvSpPr>
        <p:spPr>
          <a:xfrm>
            <a:off x="839789" y="2505075"/>
            <a:ext cx="1101554" cy="3684588"/>
          </a:xfrm>
        </p:spPr>
        <p:txBody>
          <a:bodyPr>
            <a:normAutofit fontScale="70000" lnSpcReduction="20000"/>
          </a:bodyPr>
          <a:lstStyle/>
          <a:p>
            <a:endParaRPr lang="en-US" dirty="0"/>
          </a:p>
        </p:txBody>
      </p:sp>
      <p:sp>
        <p:nvSpPr>
          <p:cNvPr id="5" name="Text Placeholder 4">
            <a:extLst>
              <a:ext uri="{FF2B5EF4-FFF2-40B4-BE49-F238E27FC236}">
                <a16:creationId xmlns:a16="http://schemas.microsoft.com/office/drawing/2014/main" id="{4A9415D8-B1C3-1078-BD07-CA6265F5103A}"/>
              </a:ext>
            </a:extLst>
          </p:cNvPr>
          <p:cNvSpPr>
            <a:spLocks noGrp="1"/>
          </p:cNvSpPr>
          <p:nvPr>
            <p:ph type="body" sz="quarter" idx="3"/>
          </p:nvPr>
        </p:nvSpPr>
        <p:spPr>
          <a:xfrm flipV="1">
            <a:off x="3235569" y="1575582"/>
            <a:ext cx="8119819" cy="105581"/>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6AEF1217-2494-5BB4-217F-99B4E85B11DD}"/>
              </a:ext>
            </a:extLst>
          </p:cNvPr>
          <p:cNvSpPr>
            <a:spLocks noGrp="1"/>
          </p:cNvSpPr>
          <p:nvPr>
            <p:ph sz="quarter" idx="4"/>
          </p:nvPr>
        </p:nvSpPr>
        <p:spPr>
          <a:xfrm>
            <a:off x="2631689" y="1189039"/>
            <a:ext cx="8723700" cy="4330815"/>
          </a:xfrm>
        </p:spPr>
        <p:txBody>
          <a:bodyPr>
            <a:normAutofit fontScale="70000" lnSpcReduction="20000"/>
          </a:bodyPr>
          <a:lstStyle/>
          <a:p>
            <a:pPr algn="r" rtl="1">
              <a:lnSpc>
                <a:spcPct val="120000"/>
              </a:lnSpc>
            </a:pPr>
            <a:r>
              <a:rPr lang="fa-IR" sz="4000" dirty="0">
                <a:solidFill>
                  <a:schemeClr val="accent1">
                    <a:lumMod val="75000"/>
                  </a:schemeClr>
                </a:solidFill>
                <a:cs typeface="B Nazanin" pitchFamily="2" charset="-78"/>
              </a:rPr>
              <a:t>نمونه برداري </a:t>
            </a:r>
            <a:r>
              <a:rPr lang="en-GB" sz="4000" dirty="0">
                <a:solidFill>
                  <a:schemeClr val="accent1">
                    <a:lumMod val="75000"/>
                  </a:schemeClr>
                </a:solidFill>
                <a:cs typeface="B Nazanin" pitchFamily="2" charset="-78"/>
              </a:rPr>
              <a:t>(Sampling)</a:t>
            </a:r>
            <a:endParaRPr lang="fa-IR" sz="4000" dirty="0">
              <a:solidFill>
                <a:schemeClr val="accent1">
                  <a:lumMod val="75000"/>
                </a:schemeClr>
              </a:solidFill>
              <a:cs typeface="B Nazanin" pitchFamily="2" charset="-78"/>
            </a:endParaRPr>
          </a:p>
          <a:p>
            <a:pPr marL="0" indent="0">
              <a:lnSpc>
                <a:spcPct val="120000"/>
              </a:lnSpc>
              <a:buNone/>
            </a:pPr>
            <a:r>
              <a:rPr lang="fa-IR" sz="2900" dirty="0">
                <a:cs typeface="B Nazanin" pitchFamily="2" charset="-78"/>
              </a:rPr>
              <a:t>اولين و مهمترین بخش آماده سازی نمونه، تهيه و استفاده از نمونه هاي كاملا همگن (هموژن)</a:t>
            </a:r>
            <a:r>
              <a:rPr lang="fa-IR" sz="4000" dirty="0">
                <a:cs typeface="B Nazanin" pitchFamily="2" charset="-78"/>
              </a:rPr>
              <a:t> </a:t>
            </a:r>
            <a:endParaRPr lang="fa-IR" sz="4000" b="1" dirty="0">
              <a:cs typeface="B Nazanin" pitchFamily="2" charset="-78"/>
            </a:endParaRPr>
          </a:p>
          <a:p>
            <a:pPr marL="0" indent="0" algn="r" rtl="1">
              <a:lnSpc>
                <a:spcPct val="120000"/>
              </a:lnSpc>
              <a:buNone/>
            </a:pPr>
            <a:r>
              <a:rPr lang="fa-IR" sz="3400" b="1" dirty="0">
                <a:cs typeface="B Nazanin" pitchFamily="2" charset="-78"/>
              </a:rPr>
              <a:t>روشهاي همگن كردن نمونه</a:t>
            </a:r>
            <a:r>
              <a:rPr lang="fa-IR" sz="3400" dirty="0">
                <a:cs typeface="B Nazanin" pitchFamily="2" charset="-78"/>
              </a:rPr>
              <a:t>:</a:t>
            </a:r>
          </a:p>
          <a:p>
            <a:pPr algn="r" rtl="1">
              <a:lnSpc>
                <a:spcPct val="120000"/>
              </a:lnSpc>
              <a:buFontTx/>
              <a:buChar char="-"/>
            </a:pPr>
            <a:r>
              <a:rPr lang="fa-IR" sz="2900" dirty="0">
                <a:cs typeface="B Nazanin" pitchFamily="2" charset="-78"/>
              </a:rPr>
              <a:t>تكان دادن و هم زدن ظرف</a:t>
            </a:r>
          </a:p>
          <a:p>
            <a:pPr algn="r" rtl="1">
              <a:lnSpc>
                <a:spcPct val="120000"/>
              </a:lnSpc>
              <a:buFontTx/>
              <a:buChar char="-"/>
            </a:pPr>
            <a:r>
              <a:rPr lang="fa-IR" sz="2900" dirty="0">
                <a:cs typeface="B Nazanin" pitchFamily="2" charset="-78"/>
              </a:rPr>
              <a:t>آسياب كردن</a:t>
            </a:r>
          </a:p>
          <a:p>
            <a:pPr algn="r" rtl="1">
              <a:lnSpc>
                <a:spcPct val="120000"/>
              </a:lnSpc>
              <a:buNone/>
            </a:pPr>
            <a:r>
              <a:rPr lang="fa-IR" sz="2900" dirty="0">
                <a:cs typeface="B Nazanin" pitchFamily="2" charset="-78"/>
              </a:rPr>
              <a:t>  يك نمونه مناسب مجموعه اي از 10-5 نمونه كوچكتر از يك نمونه اصلي است.</a:t>
            </a:r>
            <a:endParaRPr lang="en-GB" sz="2900" dirty="0">
              <a:cs typeface="B Nazanin" pitchFamily="2" charset="-78"/>
            </a:endParaRPr>
          </a:p>
          <a:p>
            <a:pPr algn="r" rtl="1">
              <a:lnSpc>
                <a:spcPct val="120000"/>
              </a:lnSpc>
            </a:pPr>
            <a:r>
              <a:rPr lang="fa-IR" sz="4000" dirty="0">
                <a:solidFill>
                  <a:schemeClr val="accent1">
                    <a:lumMod val="75000"/>
                  </a:schemeClr>
                </a:solidFill>
                <a:cs typeface="B Nazanin" pitchFamily="2" charset="-78"/>
              </a:rPr>
              <a:t>آماده سازي نمونه </a:t>
            </a:r>
            <a:r>
              <a:rPr lang="en-GB" sz="4000" dirty="0">
                <a:solidFill>
                  <a:schemeClr val="accent1">
                    <a:lumMod val="75000"/>
                  </a:schemeClr>
                </a:solidFill>
                <a:cs typeface="B Nazanin" pitchFamily="2" charset="-78"/>
              </a:rPr>
              <a:t>(sample preparation)</a:t>
            </a:r>
            <a:endParaRPr lang="en-US" sz="4000" dirty="0">
              <a:solidFill>
                <a:schemeClr val="accent1">
                  <a:lumMod val="75000"/>
                </a:schemeClr>
              </a:solidFill>
              <a:cs typeface="B Nazanin" pitchFamily="2" charset="-78"/>
            </a:endParaRPr>
          </a:p>
          <a:p>
            <a:pPr marL="0" lvl="0" indent="0" algn="r" rtl="1">
              <a:lnSpc>
                <a:spcPct val="120000"/>
              </a:lnSpc>
              <a:buNone/>
            </a:pPr>
            <a:r>
              <a:rPr lang="fa-IR" sz="2900" dirty="0">
                <a:cs typeface="B Nazanin" pitchFamily="2" charset="-78"/>
              </a:rPr>
              <a:t>قاعده كلي در همه روشهاي آماده سازي نمونه ، دستيابي به يك محلول شفاف است.</a:t>
            </a:r>
            <a:endParaRPr lang="en-US" sz="2900" dirty="0">
              <a:cs typeface="B Nazanin" pitchFamily="2" charset="-78"/>
            </a:endParaRPr>
          </a:p>
          <a:p>
            <a:pPr marL="0" lvl="0" indent="0" algn="r" rtl="1">
              <a:lnSpc>
                <a:spcPct val="120000"/>
              </a:lnSpc>
              <a:buNone/>
            </a:pPr>
            <a:r>
              <a:rPr lang="fa-IR" sz="2900" dirty="0">
                <a:cs typeface="B Nazanin" pitchFamily="2" charset="-78"/>
              </a:rPr>
              <a:t> زيرا اكثر روشهاي تعيين مقدار فلزات سنگين، بر اساس نمونه هاي مايع (محلول) عمل مي كنند.</a:t>
            </a:r>
            <a:endParaRPr lang="en-US" sz="2900" dirty="0">
              <a:cs typeface="B Nazanin" pitchFamily="2" charset="-78"/>
            </a:endParaRPr>
          </a:p>
          <a:p>
            <a:endParaRPr lang="en-US" dirty="0"/>
          </a:p>
        </p:txBody>
      </p:sp>
      <p:pic>
        <p:nvPicPr>
          <p:cNvPr id="7" name="Picture 6">
            <a:extLst>
              <a:ext uri="{FF2B5EF4-FFF2-40B4-BE49-F238E27FC236}">
                <a16:creationId xmlns:a16="http://schemas.microsoft.com/office/drawing/2014/main" id="{071870AF-8E6C-E847-A1FF-B99F64D12070}"/>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6169" r="51116" b="39601"/>
          <a:stretch/>
        </p:blipFill>
        <p:spPr>
          <a:xfrm>
            <a:off x="0" y="0"/>
            <a:ext cx="5809785" cy="358236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4063146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8C03-9A4F-A864-5028-853651DF2A6C}"/>
              </a:ext>
            </a:extLst>
          </p:cNvPr>
          <p:cNvSpPr>
            <a:spLocks noGrp="1"/>
          </p:cNvSpPr>
          <p:nvPr>
            <p:ph type="title"/>
          </p:nvPr>
        </p:nvSpPr>
        <p:spPr>
          <a:xfrm>
            <a:off x="839788" y="365125"/>
            <a:ext cx="10244524" cy="1325563"/>
          </a:xfrm>
        </p:spPr>
        <p:txBody>
          <a:bodyPr>
            <a:normAutofit/>
          </a:bodyPr>
          <a:lstStyle/>
          <a:p>
            <a:pPr algn="ctr"/>
            <a:r>
              <a:rPr lang="fa-IR" sz="3200" b="1" dirty="0">
                <a:solidFill>
                  <a:srgbClr val="FFC000"/>
                </a:solidFill>
                <a:cs typeface="B Nazanin" panose="00000400000000000000" pitchFamily="2" charset="-78"/>
              </a:rPr>
              <a:t> </a:t>
            </a:r>
            <a:r>
              <a:rPr lang="fa-IR" sz="3200" b="1" dirty="0">
                <a:cs typeface="B Nazanin" panose="00000400000000000000" pitchFamily="2" charset="-78"/>
              </a:rPr>
              <a:t>اصول مورد توجه در آماده سازي نمونه جهت تعيين مقدار فلزات سنگين</a:t>
            </a:r>
            <a:endParaRPr lang="en-US" sz="3200" b="1" dirty="0">
              <a:cs typeface="B Nazanin" panose="00000400000000000000" pitchFamily="2" charset="-78"/>
            </a:endParaRPr>
          </a:p>
        </p:txBody>
      </p:sp>
      <p:sp>
        <p:nvSpPr>
          <p:cNvPr id="3" name="Text Placeholder 2">
            <a:extLst>
              <a:ext uri="{FF2B5EF4-FFF2-40B4-BE49-F238E27FC236}">
                <a16:creationId xmlns:a16="http://schemas.microsoft.com/office/drawing/2014/main" id="{CAE6AF91-9EAF-3B6D-180B-560F6DBAD2C8}"/>
              </a:ext>
            </a:extLst>
          </p:cNvPr>
          <p:cNvSpPr>
            <a:spLocks noGrp="1"/>
          </p:cNvSpPr>
          <p:nvPr>
            <p:ph type="body" idx="1"/>
          </p:nvPr>
        </p:nvSpPr>
        <p:spPr>
          <a:xfrm>
            <a:off x="839788" y="1681163"/>
            <a:ext cx="5157787" cy="45719"/>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5EDAB166-71DA-60AF-D718-93304F2FD4C7}"/>
              </a:ext>
            </a:extLst>
          </p:cNvPr>
          <p:cNvSpPr>
            <a:spLocks noGrp="1"/>
          </p:cNvSpPr>
          <p:nvPr>
            <p:ph sz="half" idx="2"/>
          </p:nvPr>
        </p:nvSpPr>
        <p:spPr>
          <a:xfrm>
            <a:off x="862014" y="1635444"/>
            <a:ext cx="5157787" cy="45719"/>
          </a:xfrm>
        </p:spPr>
        <p:txBody>
          <a:bodyPr>
            <a:normAutofit fontScale="25000" lnSpcReduction="20000"/>
          </a:bodyPr>
          <a:lstStyle/>
          <a:p>
            <a:endParaRPr lang="en-US" dirty="0"/>
          </a:p>
        </p:txBody>
      </p:sp>
      <p:sp>
        <p:nvSpPr>
          <p:cNvPr id="5" name="Text Placeholder 4">
            <a:extLst>
              <a:ext uri="{FF2B5EF4-FFF2-40B4-BE49-F238E27FC236}">
                <a16:creationId xmlns:a16="http://schemas.microsoft.com/office/drawing/2014/main" id="{A0B7C46C-00C8-02C3-974B-BB0B9E430B3B}"/>
              </a:ext>
            </a:extLst>
          </p:cNvPr>
          <p:cNvSpPr>
            <a:spLocks noGrp="1"/>
          </p:cNvSpPr>
          <p:nvPr>
            <p:ph type="body" sz="quarter" idx="3"/>
          </p:nvPr>
        </p:nvSpPr>
        <p:spPr>
          <a:xfrm flipV="1">
            <a:off x="1772530" y="1625919"/>
            <a:ext cx="3319976" cy="55244"/>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469E6796-5F31-7AE9-DD92-F30FE89B18AC}"/>
              </a:ext>
            </a:extLst>
          </p:cNvPr>
          <p:cNvSpPr>
            <a:spLocks noGrp="1"/>
          </p:cNvSpPr>
          <p:nvPr>
            <p:ph sz="quarter" idx="4"/>
          </p:nvPr>
        </p:nvSpPr>
        <p:spPr>
          <a:xfrm>
            <a:off x="1617785" y="1635444"/>
            <a:ext cx="9466527" cy="4554219"/>
          </a:xfrm>
        </p:spPr>
        <p:txBody>
          <a:bodyPr>
            <a:normAutofit fontScale="25000" lnSpcReduction="20000"/>
          </a:bodyPr>
          <a:lstStyle/>
          <a:p>
            <a:pPr marL="0" lvl="0" indent="0" algn="r" rtl="1">
              <a:buNone/>
            </a:pPr>
            <a:r>
              <a:rPr lang="fa-IR" sz="9600" b="1" dirty="0">
                <a:cs typeface="B Nazanin" pitchFamily="2" charset="-78"/>
              </a:rPr>
              <a:t>1- </a:t>
            </a:r>
            <a:r>
              <a:rPr lang="fa-IR" sz="12800" dirty="0">
                <a:cs typeface="B Nazanin" pitchFamily="2" charset="-78"/>
              </a:rPr>
              <a:t>شستشوي اسيدي  </a:t>
            </a:r>
            <a:r>
              <a:rPr lang="en-GB" sz="11200" dirty="0">
                <a:cs typeface="B Nazanin" pitchFamily="2" charset="-78"/>
              </a:rPr>
              <a:t>(acid wash)</a:t>
            </a:r>
            <a:endParaRPr lang="fa-IR" sz="11200" dirty="0">
              <a:cs typeface="B Nazanin" pitchFamily="2" charset="-78"/>
            </a:endParaRPr>
          </a:p>
          <a:p>
            <a:pPr lvl="0" algn="r" rtl="1"/>
            <a:endParaRPr lang="en-US" sz="9600" dirty="0">
              <a:cs typeface="B Nazanin" pitchFamily="2" charset="-78"/>
            </a:endParaRPr>
          </a:p>
          <a:p>
            <a:pPr marL="0" lvl="0" indent="0" algn="r" rtl="1">
              <a:buNone/>
            </a:pPr>
            <a:r>
              <a:rPr lang="fa-IR" sz="11200" dirty="0">
                <a:cs typeface="B Nazanin" pitchFamily="2" charset="-78"/>
              </a:rPr>
              <a:t>2- استفاده از ظروف مناسب كه جاذب يونهاي مورد سنجش نباشند:</a:t>
            </a:r>
            <a:endParaRPr lang="en-US" sz="11200" dirty="0">
              <a:cs typeface="B Nazanin" pitchFamily="2" charset="-78"/>
            </a:endParaRPr>
          </a:p>
          <a:p>
            <a:pPr lvl="0" algn="r" rtl="1"/>
            <a:r>
              <a:rPr lang="fa-IR" sz="9600" dirty="0">
                <a:cs typeface="B Nazanin" pitchFamily="2" charset="-78"/>
              </a:rPr>
              <a:t>  </a:t>
            </a:r>
            <a:r>
              <a:rPr lang="fa-IR" sz="8000" dirty="0">
                <a:cs typeface="B Nazanin" pitchFamily="2" charset="-78"/>
              </a:rPr>
              <a:t>استفاده از ظروف و ابزار پلاستيكي بجاي شيشه اي (لوله هاي فالكون براي نگهداري محلول نمونه)</a:t>
            </a:r>
            <a:endParaRPr lang="en-US" sz="8000" dirty="0">
              <a:cs typeface="B Nazanin" pitchFamily="2" charset="-78"/>
            </a:endParaRPr>
          </a:p>
          <a:p>
            <a:pPr lvl="0" algn="r" rtl="1">
              <a:buFontTx/>
              <a:buChar char="-"/>
            </a:pPr>
            <a:endParaRPr lang="en-US" sz="9600" dirty="0">
              <a:cs typeface="B Nazanin" pitchFamily="2" charset="-78"/>
            </a:endParaRPr>
          </a:p>
          <a:p>
            <a:pPr lvl="0" algn="r" rtl="1"/>
            <a:r>
              <a:rPr lang="fa-IR" sz="9600" dirty="0">
                <a:cs typeface="B Nazanin" pitchFamily="2" charset="-78"/>
              </a:rPr>
              <a:t> </a:t>
            </a:r>
            <a:r>
              <a:rPr lang="fa-IR" sz="8000" dirty="0">
                <a:cs typeface="B Nazanin" pitchFamily="2" charset="-78"/>
              </a:rPr>
              <a:t>عدم استفاده از كروزه هاي پلاتيني براي عناصر خاص:</a:t>
            </a:r>
          </a:p>
          <a:p>
            <a:pPr lvl="0" algn="r" rtl="1">
              <a:buNone/>
            </a:pPr>
            <a:r>
              <a:rPr lang="fa-IR" sz="8000" dirty="0">
                <a:cs typeface="B Nazanin" pitchFamily="2" charset="-78"/>
              </a:rPr>
              <a:t>     فلزاتي مثل</a:t>
            </a:r>
            <a:r>
              <a:rPr lang="en-GB" sz="8000" dirty="0">
                <a:cs typeface="B Nazanin" pitchFamily="2" charset="-78"/>
              </a:rPr>
              <a:t> </a:t>
            </a:r>
            <a:r>
              <a:rPr lang="fa-IR" sz="8000" dirty="0">
                <a:cs typeface="B Nazanin" pitchFamily="2" charset="-78"/>
              </a:rPr>
              <a:t> </a:t>
            </a:r>
            <a:r>
              <a:rPr lang="en-GB" sz="8000" dirty="0">
                <a:cs typeface="B Nazanin" pitchFamily="2" charset="-78"/>
              </a:rPr>
              <a:t>Fe - Hg - Au - Pd</a:t>
            </a:r>
            <a:r>
              <a:rPr lang="fa-IR" sz="8000" dirty="0">
                <a:cs typeface="B Nazanin" pitchFamily="2" charset="-78"/>
              </a:rPr>
              <a:t> ممكن است در اثر حرارت بطور كامل جذب ظروف پلاتيني شوند</a:t>
            </a:r>
            <a:r>
              <a:rPr lang="fa-IR" sz="9600" dirty="0">
                <a:cs typeface="B Nazanin" pitchFamily="2" charset="-78"/>
              </a:rPr>
              <a:t>.</a:t>
            </a:r>
            <a:endParaRPr lang="en-US" sz="9600" dirty="0">
              <a:cs typeface="B Nazanin" pitchFamily="2" charset="-78"/>
            </a:endParaRPr>
          </a:p>
          <a:p>
            <a:pPr algn="r" rtl="1">
              <a:buNone/>
            </a:pPr>
            <a:endParaRPr lang="en-US" sz="11200" dirty="0">
              <a:cs typeface="B Nazanin" pitchFamily="2" charset="-78"/>
            </a:endParaRPr>
          </a:p>
          <a:p>
            <a:pPr marL="0" indent="0" algn="r" rtl="1">
              <a:buNone/>
            </a:pPr>
            <a:r>
              <a:rPr lang="fa-IR" sz="11200" dirty="0">
                <a:cs typeface="B Nazanin" pitchFamily="2" charset="-78"/>
              </a:rPr>
              <a:t>3- جلوگيري از تبخير و تغيير غلظت نمونه آماده شده:</a:t>
            </a:r>
          </a:p>
          <a:p>
            <a:r>
              <a:rPr lang="fa-IR" sz="9600" dirty="0">
                <a:cs typeface="B Nazanin" pitchFamily="2" charset="-78"/>
              </a:rPr>
              <a:t>  </a:t>
            </a:r>
            <a:r>
              <a:rPr lang="fa-IR" sz="8000" dirty="0">
                <a:cs typeface="B Nazanin" pitchFamily="2" charset="-78"/>
              </a:rPr>
              <a:t>با قرار دادن در يخچال و محكم بستن در ظرف </a:t>
            </a:r>
            <a:endParaRPr lang="fa-IR" sz="9600" dirty="0">
              <a:cs typeface="B Nazanin" pitchFamily="2" charset="-78"/>
            </a:endParaRPr>
          </a:p>
          <a:p>
            <a:pPr algn="r" rtl="1">
              <a:buNone/>
            </a:pPr>
            <a:endParaRPr lang="en-US" sz="2800" dirty="0">
              <a:cs typeface="B Nazanin" pitchFamily="2" charset="-78"/>
            </a:endParaRPr>
          </a:p>
          <a:p>
            <a:endParaRPr lang="en-US" dirty="0"/>
          </a:p>
        </p:txBody>
      </p:sp>
      <p:pic>
        <p:nvPicPr>
          <p:cNvPr id="7" name="Picture 6">
            <a:extLst>
              <a:ext uri="{FF2B5EF4-FFF2-40B4-BE49-F238E27FC236}">
                <a16:creationId xmlns:a16="http://schemas.microsoft.com/office/drawing/2014/main" id="{88210864-194E-DFF4-5A2D-02FDFEF951E6}"/>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rot="5400000">
            <a:off x="-908826" y="1789771"/>
            <a:ext cx="5977055" cy="4159405"/>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Tree>
    <p:extLst>
      <p:ext uri="{BB962C8B-B14F-4D97-AF65-F5344CB8AC3E}">
        <p14:creationId xmlns:p14="http://schemas.microsoft.com/office/powerpoint/2010/main" val="831053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F656-4964-C064-4455-A2F0C3E5794F}"/>
              </a:ext>
            </a:extLst>
          </p:cNvPr>
          <p:cNvSpPr>
            <a:spLocks noGrp="1"/>
          </p:cNvSpPr>
          <p:nvPr>
            <p:ph type="title"/>
          </p:nvPr>
        </p:nvSpPr>
        <p:spPr>
          <a:xfrm>
            <a:off x="838201" y="365125"/>
            <a:ext cx="8796454" cy="1325563"/>
          </a:xfrm>
        </p:spPr>
        <p:txBody>
          <a:bodyPr>
            <a:normAutofit fontScale="90000"/>
          </a:bodyPr>
          <a:lstStyle/>
          <a:p>
            <a:pPr algn="ctr"/>
            <a:br>
              <a:rPr lang="fa-IR" sz="4000" dirty="0">
                <a:cs typeface="B Nazanin" panose="00000400000000000000" pitchFamily="2" charset="-78"/>
              </a:rPr>
            </a:br>
            <a:r>
              <a:rPr lang="fa-IR" sz="3600" b="1" dirty="0">
                <a:cs typeface="B Nazanin" panose="00000400000000000000" pitchFamily="2" charset="-78"/>
              </a:rPr>
              <a:t>اصول مورد توجه در آماده سازي نمونه جهت تعيين مقدار فلزات سنگین </a:t>
            </a:r>
            <a:r>
              <a:rPr lang="fa-IR" sz="4000" dirty="0">
                <a:cs typeface="B Nazanin" panose="00000400000000000000" pitchFamily="2" charset="-78"/>
              </a:rPr>
              <a:t>(ادامه)</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F4BBBC00-9071-22FF-0678-E5D9E22B2117}"/>
              </a:ext>
            </a:extLst>
          </p:cNvPr>
          <p:cNvSpPr>
            <a:spLocks noGrp="1"/>
          </p:cNvSpPr>
          <p:nvPr>
            <p:ph idx="1"/>
          </p:nvPr>
        </p:nvSpPr>
        <p:spPr>
          <a:xfrm>
            <a:off x="838200" y="1825625"/>
            <a:ext cx="8796454" cy="4351338"/>
          </a:xfrm>
        </p:spPr>
        <p:txBody>
          <a:bodyPr>
            <a:normAutofit fontScale="92500" lnSpcReduction="10000"/>
          </a:bodyPr>
          <a:lstStyle/>
          <a:p>
            <a:pPr marL="0" indent="0" algn="r" rtl="1">
              <a:lnSpc>
                <a:spcPct val="150000"/>
              </a:lnSpc>
              <a:buNone/>
            </a:pPr>
            <a:r>
              <a:rPr lang="fa-IR" sz="3600" dirty="0">
                <a:cs typeface="B Nazanin" pitchFamily="2" charset="-78"/>
              </a:rPr>
              <a:t>4- </a:t>
            </a:r>
            <a:r>
              <a:rPr lang="fa-IR" sz="3000" dirty="0">
                <a:cs typeface="B Nazanin" pitchFamily="2" charset="-78"/>
              </a:rPr>
              <a:t>عدم استفاده از حرارت زياد براي عناصر فرار: </a:t>
            </a:r>
            <a:endParaRPr lang="fa-IR" sz="3600" dirty="0">
              <a:cs typeface="B Nazanin" pitchFamily="2" charset="-78"/>
            </a:endParaRPr>
          </a:p>
          <a:p>
            <a:pPr algn="r" rtl="1">
              <a:lnSpc>
                <a:spcPct val="150000"/>
              </a:lnSpc>
            </a:pPr>
            <a:r>
              <a:rPr lang="fa-IR" sz="2200" dirty="0">
                <a:cs typeface="B Nazanin" pitchFamily="2" charset="-78"/>
              </a:rPr>
              <a:t>جيوه و آرسنيك </a:t>
            </a:r>
          </a:p>
          <a:p>
            <a:pPr algn="r" rtl="1">
              <a:lnSpc>
                <a:spcPct val="150000"/>
              </a:lnSpc>
            </a:pPr>
            <a:r>
              <a:rPr lang="fa-IR" sz="2200" dirty="0">
                <a:cs typeface="B Nazanin" pitchFamily="2" charset="-78"/>
              </a:rPr>
              <a:t>دماهاي بالاتر از 450 درجه حتي ممكن است موجب خروج عناصر سرب، كادميوم و سلنيوم شود.</a:t>
            </a:r>
            <a:endParaRPr lang="en-US" sz="2200" dirty="0">
              <a:cs typeface="B Nazanin" pitchFamily="2" charset="-78"/>
            </a:endParaRPr>
          </a:p>
          <a:p>
            <a:pPr algn="r" rtl="1">
              <a:lnSpc>
                <a:spcPct val="150000"/>
              </a:lnSpc>
            </a:pPr>
            <a:r>
              <a:rPr lang="fa-IR" sz="2200" dirty="0">
                <a:cs typeface="B Nazanin" pitchFamily="2" charset="-78"/>
              </a:rPr>
              <a:t>عوامل موثر در فراريت يك عنصر:</a:t>
            </a:r>
          </a:p>
          <a:p>
            <a:pPr algn="r" rtl="1">
              <a:lnSpc>
                <a:spcPct val="150000"/>
              </a:lnSpc>
              <a:buNone/>
            </a:pPr>
            <a:r>
              <a:rPr lang="fa-IR" sz="2200" dirty="0">
                <a:cs typeface="B Nazanin" pitchFamily="2" charset="-78"/>
              </a:rPr>
              <a:t>     </a:t>
            </a:r>
            <a:r>
              <a:rPr lang="fa-IR" sz="2600" dirty="0">
                <a:cs typeface="B Nazanin" pitchFamily="2" charset="-78"/>
              </a:rPr>
              <a:t> </a:t>
            </a:r>
            <a:r>
              <a:rPr lang="fa-IR" sz="2600" b="1" dirty="0">
                <a:cs typeface="B Nazanin" pitchFamily="2" charset="-78"/>
              </a:rPr>
              <a:t>ماهيت عنصر</a:t>
            </a:r>
          </a:p>
          <a:p>
            <a:pPr algn="r" rtl="1">
              <a:lnSpc>
                <a:spcPct val="150000"/>
              </a:lnSpc>
              <a:buNone/>
            </a:pPr>
            <a:r>
              <a:rPr lang="fa-IR" sz="2800" dirty="0">
                <a:cs typeface="B Nazanin" pitchFamily="2" charset="-78"/>
              </a:rPr>
              <a:t>     </a:t>
            </a:r>
            <a:r>
              <a:rPr lang="fa-IR" sz="2600" b="1" dirty="0">
                <a:cs typeface="B Nazanin" pitchFamily="2" charset="-78"/>
              </a:rPr>
              <a:t>ماتريس نمونه: </a:t>
            </a:r>
            <a:r>
              <a:rPr lang="fa-IR" sz="2200" dirty="0">
                <a:cs typeface="B Nazanin" pitchFamily="2" charset="-78"/>
              </a:rPr>
              <a:t>چنانكه ممكن است يك عنصر فرار در يك نمونه و دماي خاص بازيافت خوب داشته باشد ولي در ماتريس ديگري بازيافت خوبي نداشته باشد.</a:t>
            </a:r>
            <a:endParaRPr lang="en-US" sz="2200" dirty="0">
              <a:cs typeface="B Nazanin" pitchFamily="2" charset="-78"/>
            </a:endParaRPr>
          </a:p>
          <a:p>
            <a:endParaRPr lang="en-US" dirty="0"/>
          </a:p>
        </p:txBody>
      </p:sp>
      <p:pic>
        <p:nvPicPr>
          <p:cNvPr id="4" name="Picture 3">
            <a:extLst>
              <a:ext uri="{FF2B5EF4-FFF2-40B4-BE49-F238E27FC236}">
                <a16:creationId xmlns:a16="http://schemas.microsoft.com/office/drawing/2014/main" id="{58BC5C27-0752-2C4A-3A40-C9537FB12BCF}"/>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7939378" y="2605375"/>
            <a:ext cx="5167307" cy="333793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95238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فلزات سنگین — به زبان ساده – فرادرس - مجله‌">
            <a:extLst>
              <a:ext uri="{FF2B5EF4-FFF2-40B4-BE49-F238E27FC236}">
                <a16:creationId xmlns:a16="http://schemas.microsoft.com/office/drawing/2014/main" id="{EB9E2190-C8BC-7636-0A76-799836AC6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88" y="669073"/>
            <a:ext cx="9578897" cy="4828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C6C8C0-D2E4-D9AA-7A9B-024C5E440881}"/>
              </a:ext>
            </a:extLst>
          </p:cNvPr>
          <p:cNvSpPr txBox="1"/>
          <p:nvPr/>
        </p:nvSpPr>
        <p:spPr>
          <a:xfrm>
            <a:off x="3055434" y="5865761"/>
            <a:ext cx="6520675" cy="646331"/>
          </a:xfrm>
          <a:prstGeom prst="rect">
            <a:avLst/>
          </a:prstGeom>
          <a:noFill/>
        </p:spPr>
        <p:txBody>
          <a:bodyPr wrap="square">
            <a:spAutoFit/>
          </a:bodyPr>
          <a:lstStyle/>
          <a:p>
            <a:pPr algn="ctr"/>
            <a:r>
              <a:rPr lang="fa-IR" b="1" i="0" dirty="0">
                <a:solidFill>
                  <a:srgbClr val="1C1917"/>
                </a:solidFill>
                <a:effectLst/>
                <a:latin typeface="Vazirmatn"/>
                <a:cs typeface="B Nazanin" panose="00000400000000000000" pitchFamily="2" charset="-78"/>
              </a:rPr>
              <a:t>فلزات سنگین جدول تناوبی. عناصر درون کادر خط‌کشی شده، چگالی بیش از ۵ گرم بر سانتی‌متر مکعب دارند.</a:t>
            </a:r>
            <a:endParaRPr lang="en-US" dirty="0">
              <a:cs typeface="B Nazanin" panose="00000400000000000000" pitchFamily="2" charset="-78"/>
            </a:endParaRPr>
          </a:p>
        </p:txBody>
      </p:sp>
    </p:spTree>
    <p:extLst>
      <p:ext uri="{BB962C8B-B14F-4D97-AF65-F5344CB8AC3E}">
        <p14:creationId xmlns:p14="http://schemas.microsoft.com/office/powerpoint/2010/main" val="2196084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75A8D-D5A7-D645-0C43-DA4491EA3982}"/>
              </a:ext>
            </a:extLst>
          </p:cNvPr>
          <p:cNvSpPr>
            <a:spLocks noGrp="1"/>
          </p:cNvSpPr>
          <p:nvPr>
            <p:ph idx="1"/>
          </p:nvPr>
        </p:nvSpPr>
        <p:spPr>
          <a:xfrm>
            <a:off x="2776654" y="1271239"/>
            <a:ext cx="8577145" cy="4905724"/>
          </a:xfrm>
        </p:spPr>
        <p:txBody>
          <a:bodyPr>
            <a:normAutofit lnSpcReduction="10000"/>
          </a:bodyPr>
          <a:lstStyle/>
          <a:p>
            <a:pPr marL="0" indent="0" algn="r" rtl="1">
              <a:buNone/>
            </a:pPr>
            <a:r>
              <a:rPr lang="fa-IR" b="1" dirty="0">
                <a:cs typeface="B Nazanin" pitchFamily="2" charset="-78"/>
              </a:rPr>
              <a:t>5-</a:t>
            </a:r>
            <a:r>
              <a:rPr lang="fa-IR" sz="4500" b="1" dirty="0">
                <a:cs typeface="B Nazanin" pitchFamily="2" charset="-78"/>
              </a:rPr>
              <a:t> </a:t>
            </a:r>
            <a:r>
              <a:rPr lang="fa-IR" b="1" dirty="0">
                <a:cs typeface="B Nazanin" pitchFamily="2" charset="-78"/>
              </a:rPr>
              <a:t>استفاده از اسيدها در شرايط ايمن</a:t>
            </a:r>
          </a:p>
          <a:p>
            <a:pPr algn="r" rtl="1">
              <a:lnSpc>
                <a:spcPct val="150000"/>
              </a:lnSpc>
            </a:pPr>
            <a:r>
              <a:rPr lang="fa-IR" sz="2000" dirty="0">
                <a:cs typeface="B Nazanin" pitchFamily="2" charset="-78"/>
              </a:rPr>
              <a:t>كار با اسيدها حتما بايد در زير هود مناسب انجام شود.</a:t>
            </a:r>
            <a:endParaRPr lang="en-US" sz="2000" dirty="0">
              <a:cs typeface="B Nazanin" pitchFamily="2" charset="-78"/>
            </a:endParaRPr>
          </a:p>
          <a:p>
            <a:pPr algn="r" rtl="1">
              <a:lnSpc>
                <a:spcPct val="150000"/>
              </a:lnSpc>
            </a:pPr>
            <a:r>
              <a:rPr lang="fa-IR" sz="2000" dirty="0">
                <a:cs typeface="B Nazanin" pitchFamily="2" charset="-78"/>
              </a:rPr>
              <a:t>استفاده از ماسك، عینک ایمنی، دستکش ضد حلال (نیتریلی) و پوشش محافظتی لباس ضروری است.</a:t>
            </a:r>
          </a:p>
          <a:p>
            <a:pPr algn="r" rtl="1">
              <a:lnSpc>
                <a:spcPct val="150000"/>
              </a:lnSpc>
            </a:pPr>
            <a:r>
              <a:rPr lang="fa-IR" sz="2000" dirty="0">
                <a:cs typeface="B Nazanin" pitchFamily="2" charset="-78"/>
              </a:rPr>
              <a:t>مخلوط کردن اسیدهای غلیظ و اکسید کننده ها برای هضم نمونه خطر آفرین است: سوختگی سريع پوست و خطر انفجار</a:t>
            </a:r>
            <a:endParaRPr lang="en-US" sz="2000" dirty="0">
              <a:cs typeface="B Nazanin" pitchFamily="2" charset="-78"/>
            </a:endParaRPr>
          </a:p>
          <a:p>
            <a:pPr algn="r" rtl="1">
              <a:lnSpc>
                <a:spcPct val="150000"/>
              </a:lnSpc>
            </a:pPr>
            <a:r>
              <a:rPr lang="fa-IR" sz="2000" dirty="0">
                <a:cs typeface="B Nazanin" pitchFamily="2" charset="-78"/>
              </a:rPr>
              <a:t> بدلیل احتمال واکنش شدید بین اسید غلیظ و نمونه، بهتر است ابتدا مقدار کمی از اسید رقیق به نمونه اضافه شود و بعد اسید غلیظ اضافه شود تا واکنش آهسته تر شود.</a:t>
            </a:r>
            <a:endParaRPr lang="en-US" sz="2000" dirty="0">
              <a:cs typeface="B Nazanin" pitchFamily="2" charset="-78"/>
            </a:endParaRPr>
          </a:p>
          <a:p>
            <a:pPr algn="r" rtl="1">
              <a:lnSpc>
                <a:spcPct val="150000"/>
              </a:lnSpc>
            </a:pPr>
            <a:r>
              <a:rPr lang="fa-IR" sz="2000" dirty="0">
                <a:cs typeface="B Nazanin" pitchFamily="2" charset="-78"/>
              </a:rPr>
              <a:t>اکسید کننده هاي قوي مثل پرکلریک اسید فقط زمانی باید اضافه شوند که بخش زیادی از نمونه، توسط اسید نیتریک اکسیده و تخریب شده باشد.</a:t>
            </a:r>
            <a:endParaRPr lang="en-US" sz="2000" dirty="0">
              <a:cs typeface="B Nazanin" pitchFamily="2" charset="-78"/>
            </a:endParaRPr>
          </a:p>
          <a:p>
            <a:endParaRPr lang="en-US" dirty="0"/>
          </a:p>
        </p:txBody>
      </p:sp>
      <p:pic>
        <p:nvPicPr>
          <p:cNvPr id="4" name="Content Placeholder 5">
            <a:extLst>
              <a:ext uri="{FF2B5EF4-FFF2-40B4-BE49-F238E27FC236}">
                <a16:creationId xmlns:a16="http://schemas.microsoft.com/office/drawing/2014/main" id="{49B948BB-19ED-4A9D-0212-0EAFAD542C3C}"/>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975323" y="1656361"/>
            <a:ext cx="6176963" cy="422631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5" name="Title 1">
            <a:extLst>
              <a:ext uri="{FF2B5EF4-FFF2-40B4-BE49-F238E27FC236}">
                <a16:creationId xmlns:a16="http://schemas.microsoft.com/office/drawing/2014/main" id="{3A46F594-E161-E7BC-C3D0-DB450C4834D8}"/>
              </a:ext>
            </a:extLst>
          </p:cNvPr>
          <p:cNvSpPr>
            <a:spLocks noGrp="1"/>
          </p:cNvSpPr>
          <p:nvPr>
            <p:ph type="title"/>
          </p:nvPr>
        </p:nvSpPr>
        <p:spPr>
          <a:xfrm>
            <a:off x="557560" y="155400"/>
            <a:ext cx="10796239" cy="1325563"/>
          </a:xfrm>
        </p:spPr>
        <p:txBody>
          <a:bodyPr>
            <a:normAutofit/>
          </a:bodyPr>
          <a:lstStyle/>
          <a:p>
            <a:pPr algn="r"/>
            <a:br>
              <a:rPr lang="fa-IR" sz="2400" dirty="0">
                <a:solidFill>
                  <a:srgbClr val="FFC000"/>
                </a:solidFill>
              </a:rPr>
            </a:br>
            <a:r>
              <a:rPr lang="fa-IR" sz="3200" b="1" dirty="0">
                <a:cs typeface="B Nazanin" panose="00000400000000000000" pitchFamily="2" charset="-78"/>
              </a:rPr>
              <a:t>اصول مورد توجه در آماده سازي نمونه جهت تعيين مقدار فلزات سنگين</a:t>
            </a:r>
            <a:r>
              <a:rPr lang="fa-IR" sz="3200" dirty="0">
                <a:cs typeface="B Nazanin" panose="00000400000000000000" pitchFamily="2" charset="-78"/>
              </a:rPr>
              <a:t>(ادامه</a:t>
            </a:r>
            <a:r>
              <a:rPr lang="fa-IR" sz="3200" b="1" dirty="0">
                <a:cs typeface="B Nazanin" panose="00000400000000000000" pitchFamily="2" charset="-78"/>
              </a:rPr>
              <a:t>) </a:t>
            </a:r>
            <a:br>
              <a:rPr lang="en-US" sz="2400" dirty="0">
                <a:solidFill>
                  <a:srgbClr val="FFC000"/>
                </a:solidFill>
              </a:rPr>
            </a:br>
            <a:endParaRPr lang="en-US" sz="2400" dirty="0">
              <a:solidFill>
                <a:srgbClr val="FFC000"/>
              </a:solidFill>
            </a:endParaRPr>
          </a:p>
        </p:txBody>
      </p:sp>
    </p:spTree>
    <p:extLst>
      <p:ext uri="{BB962C8B-B14F-4D97-AF65-F5344CB8AC3E}">
        <p14:creationId xmlns:p14="http://schemas.microsoft.com/office/powerpoint/2010/main" val="393371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7344-991C-5F0D-7297-82CC661179DB}"/>
              </a:ext>
            </a:extLst>
          </p:cNvPr>
          <p:cNvSpPr>
            <a:spLocks noGrp="1"/>
          </p:cNvSpPr>
          <p:nvPr>
            <p:ph type="title"/>
          </p:nvPr>
        </p:nvSpPr>
        <p:spPr>
          <a:xfrm>
            <a:off x="838199" y="334538"/>
            <a:ext cx="9967333" cy="1215482"/>
          </a:xfrm>
        </p:spPr>
        <p:txBody>
          <a:bodyPr>
            <a:normAutofit/>
          </a:bodyPr>
          <a:lstStyle/>
          <a:p>
            <a:pPr algn="r"/>
            <a:r>
              <a:rPr kumimoji="0" lang="fa-IR" sz="3200" b="1" i="0" u="none" strike="noStrike" kern="1200" cap="none" spc="0" normalizeH="0" baseline="0" noProof="0" dirty="0">
                <a:ln>
                  <a:noFill/>
                </a:ln>
                <a:effectLst/>
                <a:uLnTx/>
                <a:uFillTx/>
                <a:cs typeface="B Nazanin" panose="00000400000000000000" pitchFamily="2" charset="-78"/>
              </a:rPr>
              <a:t>اصول مورد توجه در آماده سازي نمونه جهت تعيين مقدار فلزات سنگين </a:t>
            </a:r>
            <a:r>
              <a:rPr kumimoji="0" lang="fa-IR" sz="3200" i="0" u="none" strike="noStrike" kern="1200" cap="none" spc="0" normalizeH="0" baseline="0" noProof="0" dirty="0">
                <a:ln>
                  <a:noFill/>
                </a:ln>
                <a:effectLst/>
                <a:uLnTx/>
                <a:uFillTx/>
                <a:cs typeface="B Nazanin" panose="00000400000000000000" pitchFamily="2" charset="-78"/>
              </a:rPr>
              <a:t>(ادامه)</a:t>
            </a:r>
            <a:endParaRPr lang="en-US" sz="4000" dirty="0">
              <a:cs typeface="B Nazanin" panose="00000400000000000000" pitchFamily="2" charset="-78"/>
            </a:endParaRPr>
          </a:p>
        </p:txBody>
      </p:sp>
      <p:sp>
        <p:nvSpPr>
          <p:cNvPr id="3" name="Content Placeholder 2">
            <a:extLst>
              <a:ext uri="{FF2B5EF4-FFF2-40B4-BE49-F238E27FC236}">
                <a16:creationId xmlns:a16="http://schemas.microsoft.com/office/drawing/2014/main" id="{592C0A81-896F-CCDF-8BD4-5A97D64418AB}"/>
              </a:ext>
            </a:extLst>
          </p:cNvPr>
          <p:cNvSpPr>
            <a:spLocks noGrp="1"/>
          </p:cNvSpPr>
          <p:nvPr>
            <p:ph idx="1"/>
          </p:nvPr>
        </p:nvSpPr>
        <p:spPr>
          <a:xfrm>
            <a:off x="838199" y="1825625"/>
            <a:ext cx="10092397" cy="4351338"/>
          </a:xfrm>
        </p:spPr>
        <p:txBody>
          <a:bodyPr>
            <a:normAutofit fontScale="85000" lnSpcReduction="20000"/>
          </a:bodyPr>
          <a:lstStyle/>
          <a:p>
            <a:pPr marL="0" indent="0" algn="r" rtl="1">
              <a:buNone/>
            </a:pPr>
            <a:r>
              <a:rPr lang="fa-IR" sz="3300" b="1" dirty="0">
                <a:cs typeface="B Nazanin" pitchFamily="2" charset="-78"/>
              </a:rPr>
              <a:t>6</a:t>
            </a:r>
            <a:r>
              <a:rPr lang="fa-IR" b="1" dirty="0">
                <a:cs typeface="B Nazanin" pitchFamily="2" charset="-78"/>
              </a:rPr>
              <a:t>-</a:t>
            </a:r>
            <a:r>
              <a:rPr lang="fa-IR" sz="3300" b="1" dirty="0">
                <a:cs typeface="B Nazanin" pitchFamily="2" charset="-78"/>
              </a:rPr>
              <a:t> آماده سازي و تزريق نمونه در هواي كاملا تميز و تهويه شده</a:t>
            </a:r>
          </a:p>
          <a:p>
            <a:pPr algn="r" rtl="1">
              <a:lnSpc>
                <a:spcPct val="120000"/>
              </a:lnSpc>
            </a:pPr>
            <a:r>
              <a:rPr lang="fa-IR" dirty="0">
                <a:cs typeface="B Nazanin" pitchFamily="2" charset="-78"/>
              </a:rPr>
              <a:t>از آنجا كه كل نمونه مورد آزمايش در هنگام تزريق به دستگاه، فقط به چند ميكروليتر كاهش مي يابد، يك ذره كوچك غبار هوا نيز حتي، با قرار گرفتن روي نمونه، مي تواند تفاوتهاي قابل توجه در نتيجه ايجاد كند. بنابر اين لازم است آماده  سازي نمونه و بخصوص تعيين مقدار دستگاهي درهواي كاملا تميز صورت گيرد.  </a:t>
            </a:r>
            <a:endParaRPr lang="en-US" sz="2100" dirty="0">
              <a:cs typeface="B Nazanin" pitchFamily="2" charset="-78"/>
            </a:endParaRPr>
          </a:p>
          <a:p>
            <a:pPr marL="0" indent="0" algn="r" rtl="1">
              <a:buNone/>
            </a:pPr>
            <a:r>
              <a:rPr lang="fa-IR" sz="3300" b="1" dirty="0">
                <a:cs typeface="B Nazanin" pitchFamily="2" charset="-78"/>
              </a:rPr>
              <a:t>7 - استفاده از حلالهاي </a:t>
            </a:r>
            <a:r>
              <a:rPr lang="en-GB" sz="3300" b="1" dirty="0">
                <a:cs typeface="B Nazanin" pitchFamily="2" charset="-78"/>
              </a:rPr>
              <a:t>  ultra </a:t>
            </a:r>
            <a:r>
              <a:rPr lang="en-GB" sz="3300" b="1" dirty="0" err="1">
                <a:cs typeface="B Nazanin" pitchFamily="2" charset="-78"/>
              </a:rPr>
              <a:t>pur</a:t>
            </a:r>
            <a:endParaRPr lang="fa-IR" sz="2400" b="1" dirty="0">
              <a:cs typeface="B Nazanin" pitchFamily="2" charset="-78"/>
            </a:endParaRPr>
          </a:p>
          <a:p>
            <a:pPr marL="0" indent="0" algn="r" rtl="1">
              <a:buNone/>
            </a:pPr>
            <a:r>
              <a:rPr lang="fa-IR" sz="3300" b="1" dirty="0">
                <a:cs typeface="B Nazanin" pitchFamily="2" charset="-78"/>
              </a:rPr>
              <a:t>8- اجتناب از رساندن به حجم زياد</a:t>
            </a:r>
          </a:p>
          <a:p>
            <a:pPr algn="r" rtl="1"/>
            <a:r>
              <a:rPr lang="fa-IR" sz="2400" dirty="0">
                <a:cs typeface="B Nazanin" pitchFamily="2" charset="-78"/>
              </a:rPr>
              <a:t>در صورت عدم اطلاع از ميزان تقريبي آناليت، نمونه را در كمترين حجم ممكن تهيه كنيد.</a:t>
            </a:r>
          </a:p>
          <a:p>
            <a:pPr marL="0" indent="0" algn="r" rtl="1">
              <a:buNone/>
            </a:pPr>
            <a:endParaRPr lang="fa-IR" sz="2800" dirty="0">
              <a:cs typeface="B Nazanin" pitchFamily="2" charset="-78"/>
            </a:endParaRPr>
          </a:p>
          <a:p>
            <a:pPr marL="0" indent="0" algn="r" rtl="1">
              <a:buNone/>
            </a:pPr>
            <a:r>
              <a:rPr lang="fa-IR" sz="3300" b="1" dirty="0">
                <a:cs typeface="B Nazanin" pitchFamily="2" charset="-78"/>
              </a:rPr>
              <a:t>9- فاصله زماني كوتاه بين تهيه نمونه و اندازه گيري</a:t>
            </a:r>
            <a:r>
              <a:rPr lang="en-GB" sz="3300" b="1" dirty="0">
                <a:cs typeface="B Nazanin" pitchFamily="2" charset="-78"/>
              </a:rPr>
              <a:t> </a:t>
            </a:r>
            <a:endParaRPr lang="fa-IR" sz="3300" b="1" dirty="0">
              <a:cs typeface="B Nazanin" pitchFamily="2" charset="-78"/>
            </a:endParaRPr>
          </a:p>
          <a:p>
            <a:endParaRPr lang="en-US" dirty="0"/>
          </a:p>
        </p:txBody>
      </p:sp>
      <p:pic>
        <p:nvPicPr>
          <p:cNvPr id="4" name="Picture 3">
            <a:extLst>
              <a:ext uri="{FF2B5EF4-FFF2-40B4-BE49-F238E27FC236}">
                <a16:creationId xmlns:a16="http://schemas.microsoft.com/office/drawing/2014/main" id="{F536BE56-C369-51D4-2809-A1A7FF1D0575}"/>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0800000" flipH="1">
            <a:off x="0" y="4781118"/>
            <a:ext cx="6424245" cy="2076882"/>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1014618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B458-97AC-3F86-6BE6-216F0D83AB0A}"/>
              </a:ext>
            </a:extLst>
          </p:cNvPr>
          <p:cNvSpPr>
            <a:spLocks noGrp="1"/>
          </p:cNvSpPr>
          <p:nvPr>
            <p:ph type="title"/>
          </p:nvPr>
        </p:nvSpPr>
        <p:spPr>
          <a:xfrm>
            <a:off x="838200" y="372488"/>
            <a:ext cx="10071349" cy="1325563"/>
          </a:xfrm>
        </p:spPr>
        <p:txBody>
          <a:bodyPr>
            <a:normAutofit/>
          </a:bodyPr>
          <a:lstStyle/>
          <a:p>
            <a:pPr algn="r"/>
            <a:r>
              <a:rPr lang="fa-IR" sz="4000" dirty="0">
                <a:cs typeface="B Nazanin" panose="00000400000000000000" pitchFamily="2" charset="-78"/>
              </a:rPr>
              <a:t> </a:t>
            </a:r>
            <a:r>
              <a:rPr lang="fa-IR" sz="3200" b="1" dirty="0">
                <a:cs typeface="B Nazanin" panose="00000400000000000000" pitchFamily="2" charset="-78"/>
              </a:rPr>
              <a:t>روشهاي رايج آماده سازي نمونه جهت آناليز فلزات سنگين</a:t>
            </a:r>
            <a:endParaRPr lang="en-US" sz="3600" b="1" dirty="0">
              <a:cs typeface="B Nazanin" panose="00000400000000000000" pitchFamily="2" charset="-78"/>
            </a:endParaRPr>
          </a:p>
        </p:txBody>
      </p:sp>
      <p:sp>
        <p:nvSpPr>
          <p:cNvPr id="3" name="Content Placeholder 2">
            <a:extLst>
              <a:ext uri="{FF2B5EF4-FFF2-40B4-BE49-F238E27FC236}">
                <a16:creationId xmlns:a16="http://schemas.microsoft.com/office/drawing/2014/main" id="{397475E9-3222-4E4E-8FAC-865B77BBE225}"/>
              </a:ext>
            </a:extLst>
          </p:cNvPr>
          <p:cNvSpPr>
            <a:spLocks noGrp="1"/>
          </p:cNvSpPr>
          <p:nvPr>
            <p:ph idx="1"/>
          </p:nvPr>
        </p:nvSpPr>
        <p:spPr>
          <a:xfrm>
            <a:off x="2018767" y="2439500"/>
            <a:ext cx="8890782" cy="3461898"/>
          </a:xfrm>
        </p:spPr>
        <p:txBody>
          <a:bodyPr/>
          <a:lstStyle/>
          <a:p>
            <a:pPr algn="r" rtl="1"/>
            <a:r>
              <a:rPr lang="fa-IR" dirty="0">
                <a:solidFill>
                  <a:schemeClr val="accent1">
                    <a:lumMod val="50000"/>
                  </a:schemeClr>
                </a:solidFill>
                <a:cs typeface="B Nazanin" pitchFamily="2" charset="-78"/>
              </a:rPr>
              <a:t>هضم اسيدي  </a:t>
            </a:r>
            <a:r>
              <a:rPr lang="en-GB" dirty="0">
                <a:solidFill>
                  <a:schemeClr val="accent1">
                    <a:lumMod val="50000"/>
                  </a:schemeClr>
                </a:solidFill>
                <a:cs typeface="B Nazanin" pitchFamily="2" charset="-78"/>
              </a:rPr>
              <a:t>(Acid Digestion)</a:t>
            </a:r>
            <a:endParaRPr lang="fa-IR" dirty="0">
              <a:solidFill>
                <a:schemeClr val="accent1">
                  <a:lumMod val="50000"/>
                </a:schemeClr>
              </a:solidFill>
              <a:cs typeface="B Nazanin" pitchFamily="2" charset="-78"/>
            </a:endParaRPr>
          </a:p>
          <a:p>
            <a:pPr marL="0" indent="0" algn="r" rtl="1">
              <a:buNone/>
            </a:pPr>
            <a:endParaRPr lang="fa-IR" sz="2800" dirty="0">
              <a:solidFill>
                <a:schemeClr val="accent1">
                  <a:lumMod val="50000"/>
                </a:schemeClr>
              </a:solidFill>
              <a:cs typeface="B Nazanin" pitchFamily="2" charset="-78"/>
            </a:endParaRPr>
          </a:p>
          <a:p>
            <a:pPr algn="r" rtl="1"/>
            <a:r>
              <a:rPr lang="fa-IR" sz="2800" dirty="0">
                <a:solidFill>
                  <a:schemeClr val="accent1">
                    <a:lumMod val="50000"/>
                  </a:schemeClr>
                </a:solidFill>
                <a:cs typeface="B Nazanin" pitchFamily="2" charset="-78"/>
              </a:rPr>
              <a:t>خاكستر گيري   </a:t>
            </a:r>
            <a:r>
              <a:rPr lang="en-GB" sz="2800" dirty="0">
                <a:solidFill>
                  <a:schemeClr val="accent1">
                    <a:lumMod val="50000"/>
                  </a:schemeClr>
                </a:solidFill>
                <a:cs typeface="B Nazanin" pitchFamily="2" charset="-78"/>
              </a:rPr>
              <a:t>(Dry </a:t>
            </a:r>
            <a:r>
              <a:rPr lang="en-GB" sz="2800" dirty="0" err="1">
                <a:solidFill>
                  <a:schemeClr val="accent1">
                    <a:lumMod val="50000"/>
                  </a:schemeClr>
                </a:solidFill>
                <a:cs typeface="B Nazanin" pitchFamily="2" charset="-78"/>
              </a:rPr>
              <a:t>Ashing</a:t>
            </a:r>
            <a:r>
              <a:rPr lang="en-GB" sz="2800" dirty="0">
                <a:solidFill>
                  <a:schemeClr val="accent1">
                    <a:lumMod val="50000"/>
                  </a:schemeClr>
                </a:solidFill>
                <a:cs typeface="B Nazanin" pitchFamily="2" charset="-78"/>
              </a:rPr>
              <a:t>)</a:t>
            </a:r>
            <a:r>
              <a:rPr lang="fa-IR" sz="2800" dirty="0">
                <a:solidFill>
                  <a:schemeClr val="accent1">
                    <a:lumMod val="50000"/>
                  </a:schemeClr>
                </a:solidFill>
                <a:cs typeface="B Nazanin" pitchFamily="2" charset="-78"/>
              </a:rPr>
              <a:t> </a:t>
            </a:r>
          </a:p>
          <a:p>
            <a:endParaRPr lang="en-US" dirty="0"/>
          </a:p>
        </p:txBody>
      </p:sp>
      <p:pic>
        <p:nvPicPr>
          <p:cNvPr id="4" name="Content Placeholder 5">
            <a:extLst>
              <a:ext uri="{FF2B5EF4-FFF2-40B4-BE49-F238E27FC236}">
                <a16:creationId xmlns:a16="http://schemas.microsoft.com/office/drawing/2014/main" id="{A62938F1-1C5D-F032-E3AC-0B5A08713B9D}"/>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86777" y="1043378"/>
            <a:ext cx="5901397" cy="572784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802298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8151-69D9-C84A-1501-BE008D1983BD}"/>
              </a:ext>
            </a:extLst>
          </p:cNvPr>
          <p:cNvSpPr>
            <a:spLocks noGrp="1"/>
          </p:cNvSpPr>
          <p:nvPr>
            <p:ph type="title"/>
          </p:nvPr>
        </p:nvSpPr>
        <p:spPr>
          <a:xfrm>
            <a:off x="838200" y="365125"/>
            <a:ext cx="10515600" cy="19758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286C6D4-6E90-89E8-C083-C642265A7E2B}"/>
              </a:ext>
            </a:extLst>
          </p:cNvPr>
          <p:cNvSpPr>
            <a:spLocks noGrp="1"/>
          </p:cNvSpPr>
          <p:nvPr>
            <p:ph idx="1"/>
          </p:nvPr>
        </p:nvSpPr>
        <p:spPr>
          <a:xfrm>
            <a:off x="838200" y="681037"/>
            <a:ext cx="10515600" cy="5495926"/>
          </a:xfrm>
        </p:spPr>
        <p:txBody>
          <a:bodyPr>
            <a:normAutofit fontScale="92500" lnSpcReduction="10000"/>
          </a:bodyPr>
          <a:lstStyle/>
          <a:p>
            <a:pPr marL="0" indent="0" algn="r" rtl="1">
              <a:buNone/>
            </a:pPr>
            <a:r>
              <a:rPr lang="fa-IR" sz="3500" b="1" dirty="0">
                <a:solidFill>
                  <a:schemeClr val="accent1">
                    <a:lumMod val="50000"/>
                  </a:schemeClr>
                </a:solidFill>
                <a:cs typeface="B Nazanin" panose="00000400000000000000" pitchFamily="2" charset="-78"/>
              </a:rPr>
              <a:t> روش هضم اسيدي</a:t>
            </a:r>
          </a:p>
          <a:p>
            <a:pPr algn="r" rtl="1"/>
            <a:endParaRPr lang="fa-IR" sz="2800" b="1" dirty="0">
              <a:cs typeface="B Nazanin" panose="00000400000000000000" pitchFamily="2" charset="-78"/>
            </a:endParaRPr>
          </a:p>
          <a:p>
            <a:pPr algn="r" rtl="1"/>
            <a:r>
              <a:rPr lang="fa-IR" sz="2200" dirty="0">
                <a:cs typeface="B Nazanin" pitchFamily="2" charset="-78"/>
              </a:rPr>
              <a:t>فرايند هضم ماتريس نمونه، توسط يك اسيد قوي انجام مي شود.</a:t>
            </a:r>
          </a:p>
          <a:p>
            <a:pPr algn="r" rtl="1"/>
            <a:endParaRPr lang="fa-IR" sz="2200" dirty="0">
              <a:cs typeface="B Nazanin" pitchFamily="2" charset="-78"/>
            </a:endParaRPr>
          </a:p>
          <a:p>
            <a:pPr algn="r" rtl="1"/>
            <a:r>
              <a:rPr lang="fa-IR" sz="2200" dirty="0">
                <a:cs typeface="B Nazanin" pitchFamily="2" charset="-78"/>
              </a:rPr>
              <a:t>در مورد ماتريسهاي آلي، براي تخريب كامل ماتريس نمونه ممكن است از يك اكسيد كننده نيز استفاده شود</a:t>
            </a:r>
            <a:r>
              <a:rPr lang="en-GB" sz="2200" dirty="0">
                <a:cs typeface="B Nazanin" pitchFamily="2" charset="-78"/>
              </a:rPr>
              <a:t> </a:t>
            </a:r>
            <a:r>
              <a:rPr lang="fa-IR" sz="2200" dirty="0">
                <a:cs typeface="B Nazanin" pitchFamily="2" charset="-78"/>
              </a:rPr>
              <a:t> </a:t>
            </a:r>
          </a:p>
          <a:p>
            <a:pPr marL="0" indent="0" algn="r" rtl="1">
              <a:buNone/>
            </a:pPr>
            <a:r>
              <a:rPr lang="fa-IR" sz="2200" dirty="0">
                <a:cs typeface="B Nazanin" pitchFamily="2" charset="-78"/>
              </a:rPr>
              <a:t>   (مانند </a:t>
            </a:r>
            <a:r>
              <a:rPr lang="en-GB" sz="2200" dirty="0">
                <a:cs typeface="B Nazanin" pitchFamily="2" charset="-78"/>
              </a:rPr>
              <a:t>H</a:t>
            </a:r>
            <a:r>
              <a:rPr lang="en-GB" sz="2200" baseline="-25000" dirty="0">
                <a:cs typeface="B Nazanin" pitchFamily="2" charset="-78"/>
              </a:rPr>
              <a:t>2</a:t>
            </a:r>
            <a:r>
              <a:rPr lang="en-GB" sz="2200" dirty="0">
                <a:cs typeface="B Nazanin" pitchFamily="2" charset="-78"/>
              </a:rPr>
              <a:t>O</a:t>
            </a:r>
            <a:r>
              <a:rPr lang="en-GB" sz="2200" baseline="-25000" dirty="0">
                <a:cs typeface="B Nazanin" pitchFamily="2" charset="-78"/>
              </a:rPr>
              <a:t>2</a:t>
            </a:r>
            <a:r>
              <a:rPr lang="fa-IR" sz="2200" dirty="0">
                <a:cs typeface="B Nazanin" pitchFamily="2" charset="-78"/>
              </a:rPr>
              <a:t> ).</a:t>
            </a:r>
          </a:p>
          <a:p>
            <a:pPr algn="r" rtl="1"/>
            <a:endParaRPr lang="fa-IR" sz="2800" dirty="0">
              <a:cs typeface="B Nazanin" pitchFamily="2" charset="-78"/>
            </a:endParaRPr>
          </a:p>
          <a:p>
            <a:pPr marL="0" indent="0">
              <a:buNone/>
            </a:pPr>
            <a:r>
              <a:rPr lang="fa-IR" sz="3000" b="1" dirty="0">
                <a:cs typeface="B Nazanin" pitchFamily="2" charset="-78"/>
              </a:rPr>
              <a:t> انواع روشهاي هضم اسيدي</a:t>
            </a:r>
          </a:p>
          <a:p>
            <a:endParaRPr lang="fa-IR" sz="4000" b="1" dirty="0">
              <a:cs typeface="B Nazanin" pitchFamily="2" charset="-78"/>
            </a:endParaRPr>
          </a:p>
          <a:p>
            <a:r>
              <a:rPr lang="fa-IR" sz="2800" dirty="0">
                <a:cs typeface="B Nazanin" panose="00000400000000000000" pitchFamily="2" charset="-78"/>
              </a:rPr>
              <a:t>روشهاي هضم باز  </a:t>
            </a:r>
            <a:r>
              <a:rPr lang="en-GB" sz="2800" dirty="0">
                <a:cs typeface="B Nazanin" panose="00000400000000000000" pitchFamily="2" charset="-78"/>
              </a:rPr>
              <a:t>(open vessel)</a:t>
            </a:r>
          </a:p>
          <a:p>
            <a:endParaRPr lang="fa-IR" sz="2800" dirty="0">
              <a:cs typeface="B Nazanin" panose="00000400000000000000" pitchFamily="2" charset="-78"/>
            </a:endParaRPr>
          </a:p>
          <a:p>
            <a:r>
              <a:rPr lang="fa-IR" sz="2800" dirty="0">
                <a:cs typeface="B Nazanin" panose="00000400000000000000" pitchFamily="2" charset="-78"/>
              </a:rPr>
              <a:t>روشهاي هضم بسته  </a:t>
            </a:r>
            <a:r>
              <a:rPr lang="en-GB" sz="2800" dirty="0">
                <a:cs typeface="B Nazanin" panose="00000400000000000000" pitchFamily="2" charset="-78"/>
              </a:rPr>
              <a:t>(close vessel)</a:t>
            </a:r>
            <a:endParaRPr lang="en-US" sz="2800" dirty="0">
              <a:cs typeface="B Nazanin" panose="00000400000000000000" pitchFamily="2" charset="-78"/>
            </a:endParaRPr>
          </a:p>
          <a:p>
            <a:endParaRPr lang="en-US" dirty="0"/>
          </a:p>
        </p:txBody>
      </p:sp>
      <p:pic>
        <p:nvPicPr>
          <p:cNvPr id="4" name="Picture 3">
            <a:extLst>
              <a:ext uri="{FF2B5EF4-FFF2-40B4-BE49-F238E27FC236}">
                <a16:creationId xmlns:a16="http://schemas.microsoft.com/office/drawing/2014/main" id="{21BC71AA-B1F2-CE0A-8A3F-D86347995C0E}"/>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6169" r="51116" b="39601"/>
          <a:stretch/>
        </p:blipFill>
        <p:spPr>
          <a:xfrm>
            <a:off x="-18317" y="0"/>
            <a:ext cx="4768737" cy="443818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2425402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5878-1FFF-C6A4-3BE1-97E1C57887A0}"/>
              </a:ext>
            </a:extLst>
          </p:cNvPr>
          <p:cNvSpPr>
            <a:spLocks noGrp="1"/>
          </p:cNvSpPr>
          <p:nvPr>
            <p:ph type="title"/>
          </p:nvPr>
        </p:nvSpPr>
        <p:spPr/>
        <p:txBody>
          <a:bodyPr/>
          <a:lstStyle/>
          <a:p>
            <a:pPr algn="ctr"/>
            <a:r>
              <a:rPr lang="fa-IR" sz="3200" b="1" dirty="0">
                <a:effectLst/>
                <a:cs typeface="B Homa" pitchFamily="2" charset="-78"/>
              </a:rPr>
              <a:t> </a:t>
            </a:r>
            <a:r>
              <a:rPr lang="fa-IR" sz="3200" b="1" dirty="0">
                <a:effectLst/>
                <a:cs typeface="B Nazanin" panose="00000400000000000000" pitchFamily="2" charset="-78"/>
              </a:rPr>
              <a:t>روشهاي هضم باز  </a:t>
            </a:r>
            <a:r>
              <a:rPr lang="en-GB" sz="3200" b="1" dirty="0">
                <a:effectLst/>
                <a:cs typeface="B Homa" pitchFamily="2" charset="-78"/>
              </a:rPr>
              <a:t>(open vessel)</a:t>
            </a:r>
            <a:r>
              <a:rPr lang="fa-IR" sz="4400" b="1" dirty="0">
                <a:effectLst/>
                <a:cs typeface="B Homa" pitchFamily="2" charset="-78"/>
              </a:rPr>
              <a:t> </a:t>
            </a:r>
            <a:endParaRPr lang="en-US" dirty="0"/>
          </a:p>
        </p:txBody>
      </p:sp>
      <p:sp>
        <p:nvSpPr>
          <p:cNvPr id="3" name="Content Placeholder 2">
            <a:extLst>
              <a:ext uri="{FF2B5EF4-FFF2-40B4-BE49-F238E27FC236}">
                <a16:creationId xmlns:a16="http://schemas.microsoft.com/office/drawing/2014/main" id="{D4DA5896-E17C-65CF-6CEA-6AE182BDACCA}"/>
              </a:ext>
            </a:extLst>
          </p:cNvPr>
          <p:cNvSpPr>
            <a:spLocks noGrp="1"/>
          </p:cNvSpPr>
          <p:nvPr>
            <p:ph idx="1"/>
          </p:nvPr>
        </p:nvSpPr>
        <p:spPr>
          <a:xfrm>
            <a:off x="838200" y="1538868"/>
            <a:ext cx="10515600" cy="4850781"/>
          </a:xfrm>
        </p:spPr>
        <p:txBody>
          <a:bodyPr>
            <a:normAutofit fontScale="85000" lnSpcReduction="20000"/>
          </a:bodyPr>
          <a:lstStyle/>
          <a:p>
            <a:pPr algn="r" rtl="1"/>
            <a:r>
              <a:rPr lang="fa-IR" sz="2400" dirty="0">
                <a:cs typeface="B Nazanin" pitchFamily="2" charset="-78"/>
              </a:rPr>
              <a:t>   ساده ترين روش هضم مرطوب است كه در يك ظرف در باز انجام مي شود</a:t>
            </a:r>
            <a:r>
              <a:rPr lang="fa-IR" sz="2100" dirty="0">
                <a:cs typeface="B Nazanin" pitchFamily="2" charset="-78"/>
              </a:rPr>
              <a:t>.</a:t>
            </a:r>
            <a:endParaRPr lang="en-US" sz="2100" dirty="0">
              <a:cs typeface="B Nazanin" pitchFamily="2" charset="-78"/>
            </a:endParaRPr>
          </a:p>
          <a:p>
            <a:pPr algn="r" rtl="1">
              <a:lnSpc>
                <a:spcPct val="170000"/>
              </a:lnSpc>
            </a:pPr>
            <a:r>
              <a:rPr lang="fa-IR" sz="2200" dirty="0">
                <a:cs typeface="B Nazanin" pitchFamily="2" charset="-78"/>
              </a:rPr>
              <a:t>نمونه پس از توزين، در يك بشر قرار داده مي شود ← افزودن محلول هضم كننده ← پوشاندن بشر با شيشه ساعت ← حرارت دادن روي هات پليت ← نمونه به آرامي شروع به جوشيدن مي كند، نبايد پاشيده شود.</a:t>
            </a:r>
            <a:endParaRPr lang="en-US" sz="2200" dirty="0">
              <a:cs typeface="B Nazanin" pitchFamily="2" charset="-78"/>
            </a:endParaRPr>
          </a:p>
          <a:p>
            <a:pPr algn="r" rtl="1"/>
            <a:r>
              <a:rPr lang="fa-IR" sz="2200" dirty="0">
                <a:cs typeface="B Nazanin" pitchFamily="2" charset="-78"/>
              </a:rPr>
              <a:t>بايد هر از چندگاه مقداري اسيد به نمونه اضافه شود تا نمونه خشك نشود.</a:t>
            </a:r>
            <a:endParaRPr lang="en-US" sz="2200" dirty="0">
              <a:cs typeface="B Nazanin" pitchFamily="2" charset="-78"/>
            </a:endParaRPr>
          </a:p>
          <a:p>
            <a:pPr algn="r" rtl="1"/>
            <a:r>
              <a:rPr lang="fa-IR" sz="2200" dirty="0">
                <a:cs typeface="B Nazanin" pitchFamily="2" charset="-78"/>
              </a:rPr>
              <a:t>مي توان از آب اكسيژنه هم براي كمك به اكسيداسیون بيشتر استفاده كرد.</a:t>
            </a:r>
            <a:endParaRPr lang="en-US" sz="2200" dirty="0">
              <a:cs typeface="B Nazanin" pitchFamily="2" charset="-78"/>
            </a:endParaRPr>
          </a:p>
          <a:p>
            <a:pPr algn="r" rtl="1">
              <a:lnSpc>
                <a:spcPct val="170000"/>
              </a:lnSpc>
            </a:pPr>
            <a:r>
              <a:rPr lang="fa-IR" sz="2200" dirty="0">
                <a:cs typeface="B Nazanin" pitchFamily="2" charset="-78"/>
              </a:rPr>
              <a:t>پس از هضم كامل نمونه و ظاهر شدن يك محلول شفاف و كمرنگ، تا نزديك به خشك شدن تبخير مي شود ← انتقال به ظروف حجمي  ← به حجم رساني با آب يا اسيد رقيق</a:t>
            </a:r>
          </a:p>
          <a:p>
            <a:pPr algn="r" rtl="1"/>
            <a:endParaRPr lang="fa-IR" sz="2800" dirty="0">
              <a:cs typeface="B Nazanin" pitchFamily="2" charset="-78"/>
            </a:endParaRPr>
          </a:p>
          <a:p>
            <a:pPr algn="r" rtl="1"/>
            <a:r>
              <a:rPr lang="fa-IR" sz="2800" b="1" dirty="0">
                <a:solidFill>
                  <a:schemeClr val="accent1">
                    <a:lumMod val="75000"/>
                  </a:schemeClr>
                </a:solidFill>
                <a:cs typeface="B Nazanin" pitchFamily="2" charset="-78"/>
              </a:rPr>
              <a:t>نكات مورد توجه:</a:t>
            </a:r>
            <a:endParaRPr lang="en-US" sz="2800" b="1" dirty="0">
              <a:solidFill>
                <a:schemeClr val="accent1">
                  <a:lumMod val="75000"/>
                </a:schemeClr>
              </a:solidFill>
              <a:cs typeface="B Nazanin" pitchFamily="2" charset="-78"/>
            </a:endParaRPr>
          </a:p>
          <a:p>
            <a:pPr algn="r" rtl="1"/>
            <a:r>
              <a:rPr lang="fa-IR" sz="2200" dirty="0">
                <a:cs typeface="B Nazanin" pitchFamily="2" charset="-78"/>
              </a:rPr>
              <a:t>نمونه نبايد بطور كامل خشك شود.</a:t>
            </a:r>
            <a:endParaRPr lang="en-US" sz="2200" dirty="0">
              <a:cs typeface="B Nazanin" pitchFamily="2" charset="-78"/>
            </a:endParaRPr>
          </a:p>
          <a:p>
            <a:pPr algn="r" rtl="1"/>
            <a:r>
              <a:rPr lang="fa-IR" sz="2200" dirty="0">
                <a:cs typeface="B Nazanin" pitchFamily="2" charset="-78"/>
              </a:rPr>
              <a:t>در صورت صاف كردن محلول نمونه،‌ كاغذ صافي نيز بايد به دقت شسته شود تا آناليت </a:t>
            </a:r>
          </a:p>
          <a:p>
            <a:pPr marL="0" indent="0" algn="r" rtl="1">
              <a:buNone/>
            </a:pPr>
            <a:r>
              <a:rPr lang="fa-IR" sz="2200" dirty="0">
                <a:cs typeface="B Nazanin" pitchFamily="2" charset="-78"/>
              </a:rPr>
              <a:t>  جذب شده روي آن، به محلول نمونه بر گردد.</a:t>
            </a:r>
            <a:endParaRPr lang="en-US" sz="2200" dirty="0">
              <a:cs typeface="B Nazanin" pitchFamily="2" charset="-78"/>
            </a:endParaRPr>
          </a:p>
          <a:p>
            <a:endParaRPr lang="en-US" dirty="0"/>
          </a:p>
        </p:txBody>
      </p:sp>
      <p:pic>
        <p:nvPicPr>
          <p:cNvPr id="4" name="Picture 3">
            <a:extLst>
              <a:ext uri="{FF2B5EF4-FFF2-40B4-BE49-F238E27FC236}">
                <a16:creationId xmlns:a16="http://schemas.microsoft.com/office/drawing/2014/main" id="{7C19AE7D-717D-B81E-CD01-9E0B53833D94}"/>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flipH="1">
            <a:off x="10459844" y="14204"/>
            <a:ext cx="1732152" cy="3414795"/>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pic>
        <p:nvPicPr>
          <p:cNvPr id="5" name="Picture 6" descr="آماده سازی نمونه برای جذب اتمی | انجام تمامی آزمایش های آب و خاک و پساب |  آزمایشگاه آب آبرام">
            <a:extLst>
              <a:ext uri="{FF2B5EF4-FFF2-40B4-BE49-F238E27FC236}">
                <a16:creationId xmlns:a16="http://schemas.microsoft.com/office/drawing/2014/main" id="{2F146758-A5AB-15EA-8427-245AEDF1D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50" y="4652889"/>
            <a:ext cx="2099420" cy="199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D5E1-D439-F7BC-86C3-3B0658923A3D}"/>
              </a:ext>
            </a:extLst>
          </p:cNvPr>
          <p:cNvSpPr>
            <a:spLocks noGrp="1"/>
          </p:cNvSpPr>
          <p:nvPr>
            <p:ph type="title"/>
          </p:nvPr>
        </p:nvSpPr>
        <p:spPr/>
        <p:txBody>
          <a:bodyPr>
            <a:normAutofit/>
          </a:bodyPr>
          <a:lstStyle/>
          <a:p>
            <a:pPr algn="ctr"/>
            <a:r>
              <a:rPr lang="fa-IR" sz="3200" b="1" dirty="0">
                <a:effectLst/>
                <a:cs typeface="B Nazanin" panose="00000400000000000000" pitchFamily="2" charset="-78"/>
              </a:rPr>
              <a:t>روشهاي هضم بسته </a:t>
            </a:r>
            <a:r>
              <a:rPr lang="en-GB" sz="3200" b="1" dirty="0">
                <a:effectLst/>
                <a:cs typeface="B Nazanin" panose="00000400000000000000" pitchFamily="2" charset="-78"/>
              </a:rPr>
              <a:t>(close vessel)</a:t>
            </a:r>
            <a:endParaRPr lang="en-US" sz="3200" dirty="0">
              <a:cs typeface="B Nazanin" panose="00000400000000000000" pitchFamily="2" charset="-78"/>
            </a:endParaRPr>
          </a:p>
        </p:txBody>
      </p:sp>
      <p:sp>
        <p:nvSpPr>
          <p:cNvPr id="3" name="Content Placeholder 2">
            <a:extLst>
              <a:ext uri="{FF2B5EF4-FFF2-40B4-BE49-F238E27FC236}">
                <a16:creationId xmlns:a16="http://schemas.microsoft.com/office/drawing/2014/main" id="{F4D8BB19-9F90-9E0A-4AB7-F266F3231B76}"/>
              </a:ext>
            </a:extLst>
          </p:cNvPr>
          <p:cNvSpPr>
            <a:spLocks noGrp="1"/>
          </p:cNvSpPr>
          <p:nvPr>
            <p:ph idx="1"/>
          </p:nvPr>
        </p:nvSpPr>
        <p:spPr/>
        <p:txBody>
          <a:bodyPr/>
          <a:lstStyle/>
          <a:p>
            <a:pPr algn="r" rtl="1">
              <a:lnSpc>
                <a:spcPct val="150000"/>
              </a:lnSpc>
            </a:pPr>
            <a:r>
              <a:rPr lang="fa-IR" sz="2000" dirty="0">
                <a:cs typeface="B Nazanin" panose="00000400000000000000" pitchFamily="2" charset="-78"/>
              </a:rPr>
              <a:t>هضم اسيدي نمونه در يك ظرف كاملا بسته صورت مي گيرد.</a:t>
            </a:r>
            <a:endParaRPr lang="en-US" sz="2000" dirty="0">
              <a:cs typeface="B Nazanin" panose="00000400000000000000" pitchFamily="2" charset="-78"/>
            </a:endParaRPr>
          </a:p>
          <a:p>
            <a:pPr algn="r" rtl="1">
              <a:lnSpc>
                <a:spcPct val="150000"/>
              </a:lnSpc>
            </a:pPr>
            <a:r>
              <a:rPr lang="fa-IR" sz="2000" dirty="0">
                <a:cs typeface="B Nazanin" panose="00000400000000000000" pitchFamily="2" charset="-78"/>
              </a:rPr>
              <a:t>ظروف مورد استفاده در اين روش، بايد قابليت تحمل فشار زياد را داشته و در برابر خاصيت خورندگي اسيدهاي داغ مقاوم باشند. </a:t>
            </a:r>
          </a:p>
          <a:p>
            <a:pPr algn="r" rtl="1">
              <a:lnSpc>
                <a:spcPct val="150000"/>
              </a:lnSpc>
            </a:pPr>
            <a:r>
              <a:rPr lang="fa-IR" sz="2000" dirty="0">
                <a:cs typeface="B Nazanin" panose="00000400000000000000" pitchFamily="2" charset="-78"/>
              </a:rPr>
              <a:t>معمولا از ظروف دردار </a:t>
            </a:r>
            <a:r>
              <a:rPr lang="en-GB" sz="2000" dirty="0">
                <a:cs typeface="B Nazanin" panose="00000400000000000000" pitchFamily="2" charset="-78"/>
              </a:rPr>
              <a:t>PTFE</a:t>
            </a:r>
            <a:r>
              <a:rPr lang="fa-IR" sz="2000" dirty="0">
                <a:cs typeface="B Nazanin" panose="00000400000000000000" pitchFamily="2" charset="-78"/>
              </a:rPr>
              <a:t> استفاده مي شود.</a:t>
            </a:r>
            <a:endParaRPr lang="en-US" sz="2000" dirty="0">
              <a:cs typeface="B Nazanin" panose="00000400000000000000" pitchFamily="2" charset="-78"/>
            </a:endParaRPr>
          </a:p>
          <a:p>
            <a:pPr algn="r" rtl="1">
              <a:buNone/>
            </a:pPr>
            <a:endParaRPr lang="fa-IR" sz="2800" dirty="0"/>
          </a:p>
          <a:p>
            <a:pPr marL="0" indent="0" algn="r" rtl="1">
              <a:buNone/>
            </a:pPr>
            <a:r>
              <a:rPr lang="fa-IR" sz="2400" dirty="0">
                <a:solidFill>
                  <a:schemeClr val="accent1">
                    <a:lumMod val="75000"/>
                  </a:schemeClr>
                </a:solidFill>
                <a:cs typeface="B Nazanin" panose="00000400000000000000" pitchFamily="2" charset="-78"/>
              </a:rPr>
              <a:t>       </a:t>
            </a:r>
          </a:p>
          <a:p>
            <a:pPr marL="0" indent="0" algn="r" rtl="1">
              <a:buNone/>
            </a:pPr>
            <a:r>
              <a:rPr lang="fa-IR" sz="2400" dirty="0">
                <a:solidFill>
                  <a:schemeClr val="accent1">
                    <a:lumMod val="75000"/>
                  </a:schemeClr>
                </a:solidFill>
                <a:cs typeface="B Nazanin" panose="00000400000000000000" pitchFamily="2" charset="-78"/>
              </a:rPr>
              <a:t>  دستگاه هضم مايكروويو </a:t>
            </a:r>
            <a:r>
              <a:rPr lang="en-GB" sz="2400" dirty="0">
                <a:solidFill>
                  <a:schemeClr val="accent1">
                    <a:lumMod val="75000"/>
                  </a:schemeClr>
                </a:solidFill>
                <a:cs typeface="B Nazanin" panose="00000400000000000000" pitchFamily="2" charset="-78"/>
              </a:rPr>
              <a:t>(Microwave Digestion)</a:t>
            </a:r>
            <a:r>
              <a:rPr lang="fa-IR" sz="2400" dirty="0">
                <a:cs typeface="B Nazanin" panose="00000400000000000000" pitchFamily="2" charset="-78"/>
              </a:rPr>
              <a:t> </a:t>
            </a:r>
          </a:p>
          <a:p>
            <a:pPr marL="0" indent="0" algn="r" rtl="1">
              <a:buNone/>
            </a:pPr>
            <a:r>
              <a:rPr lang="fa-IR" sz="2000" dirty="0">
                <a:cs typeface="B Nazanin" panose="00000400000000000000" pitchFamily="2" charset="-78"/>
              </a:rPr>
              <a:t>  نمونه رايج دستگاه روش هضم بسته</a:t>
            </a:r>
            <a:endParaRPr lang="en-US" sz="1100" dirty="0">
              <a:cs typeface="B Nazanin" panose="00000400000000000000" pitchFamily="2" charset="-78"/>
            </a:endParaRPr>
          </a:p>
          <a:p>
            <a:endParaRPr lang="en-US" dirty="0"/>
          </a:p>
        </p:txBody>
      </p:sp>
      <p:pic>
        <p:nvPicPr>
          <p:cNvPr id="4" name="Content Placeholder 5">
            <a:extLst>
              <a:ext uri="{FF2B5EF4-FFF2-40B4-BE49-F238E27FC236}">
                <a16:creationId xmlns:a16="http://schemas.microsoft.com/office/drawing/2014/main" id="{F5A8AF01-4EC2-2331-DD9E-B7CE88371E45}"/>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65471" y="2471044"/>
            <a:ext cx="4452425" cy="4321486"/>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pic>
        <p:nvPicPr>
          <p:cNvPr id="5" name="Picture 2" descr="مایکروویو دایجسشن مایلستون مدل ultraWAVE | فروش تجهیزات علمی | تجهیزات  آزمایشگاهی | طاها کیمیا تجهیز">
            <a:extLst>
              <a:ext uri="{FF2B5EF4-FFF2-40B4-BE49-F238E27FC236}">
                <a16:creationId xmlns:a16="http://schemas.microsoft.com/office/drawing/2014/main" id="{29E295DB-B8A2-D0F8-A22B-A14909180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798" y="3429000"/>
            <a:ext cx="2933623"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11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6CFA4-31AB-0F37-E118-CBA9506BE9DE}"/>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a:off x="5303520" y="2555555"/>
            <a:ext cx="6888480" cy="4302445"/>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
        <p:nvSpPr>
          <p:cNvPr id="4" name="TextBox 3">
            <a:extLst>
              <a:ext uri="{FF2B5EF4-FFF2-40B4-BE49-F238E27FC236}">
                <a16:creationId xmlns:a16="http://schemas.microsoft.com/office/drawing/2014/main" id="{352CE238-678C-C627-4F35-D3BE1D3BFFD3}"/>
              </a:ext>
            </a:extLst>
          </p:cNvPr>
          <p:cNvSpPr txBox="1"/>
          <p:nvPr/>
        </p:nvSpPr>
        <p:spPr>
          <a:xfrm>
            <a:off x="1076942" y="1555410"/>
            <a:ext cx="10038115" cy="3747180"/>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در اين روش، ظروف هضم از پليمرهاي مقاوم به دمای بالا ساخته مي شوند.</a:t>
            </a:r>
            <a:endParaRPr lang="en-US" sz="2000" dirty="0">
              <a:latin typeface="2  Nazanin"/>
              <a:cs typeface="B Nazanin" panose="00000400000000000000" pitchFamily="2" charset="-78"/>
            </a:endParaRP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احتمال انتقال آلودگيهاي فلزي از اين ظروف، نسبت به ظروف شيشه اي و سراميكي و كروزه ها كمتر است.</a:t>
            </a:r>
            <a:endParaRPr lang="en-US" sz="2000" dirty="0">
              <a:latin typeface="2  Nazanin"/>
              <a:cs typeface="B Nazanin" panose="00000400000000000000" pitchFamily="2" charset="-78"/>
            </a:endParaRP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حذف احتمال نفوذ آلودگي ناش از گرد و غبار هوا </a:t>
            </a: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نياز به حجم كمتر اسيد ها در ظروف دربسته تحت فشار، بدليل كاهش ميزان تبخير حلال</a:t>
            </a:r>
            <a:endParaRPr lang="en-US" sz="2000" dirty="0">
              <a:latin typeface="2  Nazanin"/>
              <a:cs typeface="B Nazanin" panose="00000400000000000000" pitchFamily="2" charset="-78"/>
            </a:endParaRP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كاهش قابل توجه از دست رفتن عناصر فرار (معضلي مهم در روشهاي هضم در ظروف باز و روش خاكسترگيري خشك )</a:t>
            </a:r>
            <a:endParaRPr lang="en-US" sz="2000" dirty="0">
              <a:latin typeface="2  Nazanin"/>
              <a:cs typeface="B Nazanin" panose="00000400000000000000" pitchFamily="2" charset="-78"/>
            </a:endParaRP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كاهش نياز به دقت اپراتور بدليل دارا بودن سيستم خودكار</a:t>
            </a:r>
            <a:endParaRPr lang="en-US" sz="2000" dirty="0">
              <a:latin typeface="2  Nazanin"/>
              <a:cs typeface="B Nazanin" panose="00000400000000000000" pitchFamily="2" charset="-78"/>
            </a:endParaRPr>
          </a:p>
          <a:p>
            <a:pPr marL="285750" indent="-285750" algn="r" rtl="1">
              <a:lnSpc>
                <a:spcPct val="150000"/>
              </a:lnSpc>
              <a:buFont typeface="Arial" panose="020B0604020202020204" pitchFamily="34" charset="0"/>
              <a:buChar char="•"/>
            </a:pPr>
            <a:r>
              <a:rPr lang="fa-IR" sz="2000" dirty="0">
                <a:latin typeface="2  Nazanin"/>
                <a:cs typeface="B Nazanin" panose="00000400000000000000" pitchFamily="2" charset="-78"/>
              </a:rPr>
              <a:t>بخارات اسيدي كه در روشهاي هضم باز مشكل مهمی بوده و سبب مخاطراتي براي آزمايشگر و خورندگي هودها و لوازم آزمايشگاهي مي شود، در دستگاه هضم مايكروويو وارد يك محلول خنثي مي شو</a:t>
            </a:r>
            <a:r>
              <a:rPr lang="fa-IR" sz="2000" dirty="0">
                <a:cs typeface="B Nazanin" panose="00000400000000000000" pitchFamily="2" charset="-78"/>
              </a:rPr>
              <a:t>ند.</a:t>
            </a:r>
            <a:endParaRPr lang="en-US" sz="2000" dirty="0">
              <a:cs typeface="B Nazanin" panose="00000400000000000000" pitchFamily="2" charset="-78"/>
            </a:endParaRPr>
          </a:p>
        </p:txBody>
      </p:sp>
      <p:sp>
        <p:nvSpPr>
          <p:cNvPr id="6" name="TextBox 5">
            <a:extLst>
              <a:ext uri="{FF2B5EF4-FFF2-40B4-BE49-F238E27FC236}">
                <a16:creationId xmlns:a16="http://schemas.microsoft.com/office/drawing/2014/main" id="{926776E1-7A02-5095-8014-6B13D7456146}"/>
              </a:ext>
            </a:extLst>
          </p:cNvPr>
          <p:cNvSpPr txBox="1"/>
          <p:nvPr/>
        </p:nvSpPr>
        <p:spPr>
          <a:xfrm>
            <a:off x="2301825" y="356680"/>
            <a:ext cx="8813232" cy="861774"/>
          </a:xfrm>
          <a:prstGeom prst="rect">
            <a:avLst/>
          </a:prstGeom>
          <a:noFill/>
        </p:spPr>
        <p:txBody>
          <a:bodyPr wrap="square">
            <a:spAutoFit/>
          </a:bodyPr>
          <a:lstStyle/>
          <a:p>
            <a:pPr algn="r"/>
            <a:br>
              <a:rPr lang="fa-IR" sz="1800" dirty="0">
                <a:solidFill>
                  <a:srgbClr val="00B0F0"/>
                </a:solidFill>
                <a:cs typeface="B Homa" pitchFamily="2" charset="-78"/>
              </a:rPr>
            </a:br>
            <a:r>
              <a:rPr lang="fa-IR" sz="3200" b="1" dirty="0">
                <a:effectLst/>
                <a:cs typeface="B Nazanin" panose="00000400000000000000" pitchFamily="2" charset="-78"/>
              </a:rPr>
              <a:t>ويژگيهاي روش هضم اسيدي بسته (هضم مايكرويوي)</a:t>
            </a:r>
            <a:endParaRPr lang="en-US" dirty="0">
              <a:cs typeface="B Nazanin" panose="00000400000000000000" pitchFamily="2" charset="-78"/>
            </a:endParaRPr>
          </a:p>
        </p:txBody>
      </p:sp>
    </p:spTree>
    <p:extLst>
      <p:ext uri="{BB962C8B-B14F-4D97-AF65-F5344CB8AC3E}">
        <p14:creationId xmlns:p14="http://schemas.microsoft.com/office/powerpoint/2010/main" val="277289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019D-2CA3-4FE7-AEDD-E4444AE77E1D}"/>
              </a:ext>
            </a:extLst>
          </p:cNvPr>
          <p:cNvSpPr>
            <a:spLocks noGrp="1"/>
          </p:cNvSpPr>
          <p:nvPr>
            <p:ph type="title"/>
          </p:nvPr>
        </p:nvSpPr>
        <p:spPr>
          <a:xfrm>
            <a:off x="838200" y="365125"/>
            <a:ext cx="10003255" cy="1325563"/>
          </a:xfrm>
        </p:spPr>
        <p:txBody>
          <a:bodyPr/>
          <a:lstStyle/>
          <a:p>
            <a:pPr algn="r"/>
            <a:r>
              <a:rPr lang="fa-IR" sz="3200" b="1" dirty="0">
                <a:solidFill>
                  <a:schemeClr val="accent1">
                    <a:lumMod val="50000"/>
                  </a:schemeClr>
                </a:solidFill>
                <a:cs typeface="B Nazanin" panose="00000400000000000000" pitchFamily="2" charset="-78"/>
              </a:rPr>
              <a:t>روش خاكسترگيري </a:t>
            </a:r>
            <a:r>
              <a:rPr lang="en-GB" sz="3200" b="1" dirty="0">
                <a:solidFill>
                  <a:schemeClr val="accent1">
                    <a:lumMod val="50000"/>
                  </a:schemeClr>
                </a:solidFill>
                <a:cs typeface="B Nazanin" panose="00000400000000000000" pitchFamily="2" charset="-78"/>
              </a:rPr>
              <a:t>(Dry </a:t>
            </a:r>
            <a:r>
              <a:rPr lang="en-GB" sz="3200" b="1" dirty="0" err="1">
                <a:solidFill>
                  <a:schemeClr val="accent1">
                    <a:lumMod val="50000"/>
                  </a:schemeClr>
                </a:solidFill>
                <a:cs typeface="B Nazanin" panose="00000400000000000000" pitchFamily="2" charset="-78"/>
              </a:rPr>
              <a:t>Ash</a:t>
            </a:r>
            <a:r>
              <a:rPr lang="en-GB" sz="3600" dirty="0" err="1">
                <a:solidFill>
                  <a:schemeClr val="accent1">
                    <a:lumMod val="50000"/>
                  </a:schemeClr>
                </a:solidFill>
                <a:cs typeface="B Nazanin" panose="00000400000000000000" pitchFamily="2" charset="-78"/>
              </a:rPr>
              <a:t>ing</a:t>
            </a:r>
            <a:r>
              <a:rPr lang="en-GB" sz="3600" dirty="0">
                <a:solidFill>
                  <a:schemeClr val="accent1">
                    <a:lumMod val="50000"/>
                  </a:schemeClr>
                </a:solidFill>
                <a:cs typeface="B Nazanin" panose="00000400000000000000" pitchFamily="2" charset="-78"/>
              </a:rPr>
              <a:t>)</a:t>
            </a:r>
            <a:endParaRPr lang="en-US" dirty="0">
              <a:solidFill>
                <a:schemeClr val="accent1">
                  <a:lumMod val="50000"/>
                </a:schemeClr>
              </a:solidFill>
              <a:cs typeface="B Nazanin" panose="00000400000000000000" pitchFamily="2" charset="-78"/>
            </a:endParaRPr>
          </a:p>
        </p:txBody>
      </p:sp>
      <p:pic>
        <p:nvPicPr>
          <p:cNvPr id="4" name="Content Placeholder 3">
            <a:extLst>
              <a:ext uri="{FF2B5EF4-FFF2-40B4-BE49-F238E27FC236}">
                <a16:creationId xmlns:a16="http://schemas.microsoft.com/office/drawing/2014/main" id="{FEA92B32-005A-DA8F-7E89-F7B626997B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59" t="23309" r="54256" b="39601"/>
          <a:stretch/>
        </p:blipFill>
        <p:spPr>
          <a:xfrm rot="16200000" flipH="1">
            <a:off x="761666" y="-761665"/>
            <a:ext cx="3822391" cy="5345722"/>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6" name="TextBox 5">
            <a:extLst>
              <a:ext uri="{FF2B5EF4-FFF2-40B4-BE49-F238E27FC236}">
                <a16:creationId xmlns:a16="http://schemas.microsoft.com/office/drawing/2014/main" id="{BC1CD161-26DD-DFF9-F784-16F30A65FD9F}"/>
              </a:ext>
            </a:extLst>
          </p:cNvPr>
          <p:cNvSpPr txBox="1"/>
          <p:nvPr/>
        </p:nvSpPr>
        <p:spPr>
          <a:xfrm>
            <a:off x="2471179" y="1410369"/>
            <a:ext cx="8370276" cy="5132174"/>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روشي مناسب براي نمونه هاي آلي مرطوب مثل نمونه هاي مواد غذايي و گياهي:</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 بدليل سرعت و سهولت در تخريب مقادير زياد مواد آلي</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مناسب براي عناصر غير فرار</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نوعي روش هضم باز </a:t>
            </a:r>
            <a:r>
              <a:rPr lang="en-GB" sz="2000" dirty="0">
                <a:cs typeface="B Nazanin" panose="00000400000000000000" pitchFamily="2" charset="-78"/>
              </a:rPr>
              <a:t>(Open Vessel)</a:t>
            </a:r>
            <a:r>
              <a:rPr lang="fa-IR" sz="2000" dirty="0">
                <a:cs typeface="B Nazanin" panose="00000400000000000000" pitchFamily="2" charset="-78"/>
              </a:rPr>
              <a:t> است:</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  انتقال نمونه به داخل يك كروزه ( از جنس چيني، سيليس، پيركس يا پلاتين)  ←  حرارت دادن روي شعله تا كربونيزه شدن ←  انتقال به كوره الكتريكي سرد و رساندن به حرارت 450 درجه ←  چند ساعت ماندن در كوره تا تشكيل يك خاكستر سفيد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 در صورت عدم تشكيل خاكستر سفيد: خارج كردن كروزه از كوره ←  مرطوب كردن نمونه با اسيد نيتريك غليظ ←  تبخير اسيد روي هات پليت ←  انتقال مجدد به كوره )</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 افزودن حدود 5 ميلي ليتر </a:t>
            </a:r>
            <a:r>
              <a:rPr lang="en-GB" sz="2000" dirty="0">
                <a:cs typeface="B Nazanin" panose="00000400000000000000" pitchFamily="2" charset="-78"/>
              </a:rPr>
              <a:t>HCl 6M</a:t>
            </a:r>
            <a:r>
              <a:rPr lang="fa-IR" sz="2000" dirty="0">
                <a:cs typeface="B Nazanin" panose="00000400000000000000" pitchFamily="2" charset="-78"/>
              </a:rPr>
              <a:t> به خاكستر ←</a:t>
            </a:r>
            <a:r>
              <a:rPr lang="fa-IR" sz="2000" dirty="0">
                <a:solidFill>
                  <a:srgbClr val="FFFF00"/>
                </a:solidFill>
                <a:cs typeface="B Nazanin" panose="00000400000000000000" pitchFamily="2" charset="-78"/>
              </a:rPr>
              <a:t> </a:t>
            </a:r>
            <a:r>
              <a:rPr lang="fa-IR" sz="2000" dirty="0">
                <a:cs typeface="B Nazanin" panose="00000400000000000000" pitchFamily="2" charset="-78"/>
              </a:rPr>
              <a:t>تبخير اسيد روي هات پليت ← افزودن اسيد نيتريك </a:t>
            </a:r>
            <a:r>
              <a:rPr lang="en-GB" sz="2000" dirty="0">
                <a:cs typeface="B Nazanin" panose="00000400000000000000" pitchFamily="2" charset="-78"/>
              </a:rPr>
              <a:t>0.1 M</a:t>
            </a:r>
            <a:r>
              <a:rPr lang="fa-IR" sz="2000" dirty="0">
                <a:cs typeface="B Nazanin" panose="00000400000000000000" pitchFamily="2" charset="-78"/>
              </a:rPr>
              <a:t> و رساندن به حجم</a:t>
            </a:r>
            <a:endParaRPr lang="fa-IR" sz="2000" dirty="0">
              <a:solidFill>
                <a:srgbClr val="FF0000"/>
              </a:solidFill>
              <a:cs typeface="B Nazanin" panose="00000400000000000000" pitchFamily="2" charset="-78"/>
            </a:endParaRPr>
          </a:p>
        </p:txBody>
      </p:sp>
      <p:pic>
        <p:nvPicPr>
          <p:cNvPr id="7" name="Picture 4" descr="کوره آزمایشگاهی چیست ؟ بررسی انواع و کاربردها - نور صنعت تجهیز">
            <a:extLst>
              <a:ext uri="{FF2B5EF4-FFF2-40B4-BE49-F238E27FC236}">
                <a16:creationId xmlns:a16="http://schemas.microsoft.com/office/drawing/2014/main" id="{52AA4E5C-7C2C-3FA6-3E53-FB5F80093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5" y="4487594"/>
            <a:ext cx="2286028" cy="237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89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61D8-87C4-F7E7-F69B-7CC3112C5167}"/>
              </a:ext>
            </a:extLst>
          </p:cNvPr>
          <p:cNvSpPr>
            <a:spLocks noGrp="1"/>
          </p:cNvSpPr>
          <p:nvPr>
            <p:ph type="title"/>
          </p:nvPr>
        </p:nvSpPr>
        <p:spPr>
          <a:xfrm>
            <a:off x="838199" y="365125"/>
            <a:ext cx="9993923" cy="1325563"/>
          </a:xfrm>
        </p:spPr>
        <p:txBody>
          <a:bodyPr>
            <a:normAutofit/>
          </a:bodyPr>
          <a:lstStyle/>
          <a:p>
            <a:pPr algn="ctr"/>
            <a:r>
              <a:rPr lang="fa-IR" sz="3200" b="1" dirty="0">
                <a:cs typeface="B Nazanin" panose="00000400000000000000" pitchFamily="2" charset="-78"/>
              </a:rPr>
              <a:t>نكات روش خاكسترگيري</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AF6B66FA-69F9-FDFC-EA9E-25471366AB7A}"/>
              </a:ext>
            </a:extLst>
          </p:cNvPr>
          <p:cNvSpPr>
            <a:spLocks noGrp="1"/>
          </p:cNvSpPr>
          <p:nvPr>
            <p:ph idx="1"/>
          </p:nvPr>
        </p:nvSpPr>
        <p:spPr>
          <a:xfrm>
            <a:off x="838200" y="1825625"/>
            <a:ext cx="8713763" cy="4351338"/>
          </a:xfrm>
        </p:spPr>
        <p:txBody>
          <a:bodyPr>
            <a:normAutofit/>
          </a:bodyPr>
          <a:lstStyle/>
          <a:p>
            <a:pPr algn="r" rtl="1">
              <a:lnSpc>
                <a:spcPct val="150000"/>
              </a:lnSpc>
            </a:pPr>
            <a:r>
              <a:rPr lang="fa-IR" sz="2000" dirty="0">
                <a:cs typeface="B Nazanin" panose="00000400000000000000" pitchFamily="2" charset="-78"/>
              </a:rPr>
              <a:t>براي عناصر سرب، كادميوم، مس، آهن و روي در مواد غذايي در دماي 450 درجه ، درصد بازيافت كافي نشان داده است.</a:t>
            </a:r>
          </a:p>
          <a:p>
            <a:pPr algn="r" rtl="1">
              <a:lnSpc>
                <a:spcPct val="150000"/>
              </a:lnSpc>
            </a:pPr>
            <a:endParaRPr lang="fa-IR" sz="2000" dirty="0">
              <a:cs typeface="B Nazanin" panose="00000400000000000000" pitchFamily="2" charset="-78"/>
            </a:endParaRPr>
          </a:p>
          <a:p>
            <a:pPr algn="r" rtl="1">
              <a:lnSpc>
                <a:spcPct val="150000"/>
              </a:lnSpc>
            </a:pPr>
            <a:r>
              <a:rPr lang="fa-IR" sz="2000" dirty="0">
                <a:cs typeface="B Nazanin" panose="00000400000000000000" pitchFamily="2" charset="-78"/>
              </a:rPr>
              <a:t>روش مناسبي است براي تعيين مقدار عناصر مغذي در مواد غذايي ازجمله: </a:t>
            </a:r>
          </a:p>
          <a:p>
            <a:pPr marL="0" indent="0" algn="r" rtl="1">
              <a:lnSpc>
                <a:spcPct val="150000"/>
              </a:lnSpc>
              <a:buNone/>
            </a:pPr>
            <a:r>
              <a:rPr lang="fa-IR" sz="2000" dirty="0">
                <a:cs typeface="B Nazanin" panose="00000400000000000000" pitchFamily="2" charset="-78"/>
              </a:rPr>
              <a:t>    پتاسيم، آهن، منيزيم، منگنز و كلسيم (مقدار زياد در مواد غذايي و پايداري در دماهاي بالا)</a:t>
            </a:r>
          </a:p>
          <a:p>
            <a:endParaRPr lang="en-US" dirty="0"/>
          </a:p>
        </p:txBody>
      </p:sp>
      <p:pic>
        <p:nvPicPr>
          <p:cNvPr id="4" name="Picture 3">
            <a:extLst>
              <a:ext uri="{FF2B5EF4-FFF2-40B4-BE49-F238E27FC236}">
                <a16:creationId xmlns:a16="http://schemas.microsoft.com/office/drawing/2014/main" id="{66F34EDD-A599-4B6F-DEEF-7F3BCBC85C87}"/>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5400000" flipH="1">
            <a:off x="6829580" y="1495576"/>
            <a:ext cx="5932445" cy="4792394"/>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4057370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019D-2CA3-4FE7-AEDD-E4444AE77E1D}"/>
              </a:ext>
            </a:extLst>
          </p:cNvPr>
          <p:cNvSpPr>
            <a:spLocks noGrp="1"/>
          </p:cNvSpPr>
          <p:nvPr>
            <p:ph type="title"/>
          </p:nvPr>
        </p:nvSpPr>
        <p:spPr>
          <a:xfrm>
            <a:off x="838200" y="365125"/>
            <a:ext cx="10368776" cy="1325563"/>
          </a:xfrm>
        </p:spPr>
        <p:txBody>
          <a:bodyPr>
            <a:normAutofit/>
          </a:bodyPr>
          <a:lstStyle/>
          <a:p>
            <a:pPr algn="r"/>
            <a:r>
              <a:rPr lang="fa-IR" sz="3200" b="1" dirty="0">
                <a:cs typeface="B Nazanin" panose="00000400000000000000" pitchFamily="2" charset="-78"/>
              </a:rPr>
              <a:t>مشکلات روش خاکسترگیری</a:t>
            </a:r>
            <a:endParaRPr lang="en-US" sz="3200" b="1" dirty="0">
              <a:cs typeface="B Nazanin" panose="00000400000000000000" pitchFamily="2" charset="-78"/>
            </a:endParaRPr>
          </a:p>
        </p:txBody>
      </p:sp>
      <p:pic>
        <p:nvPicPr>
          <p:cNvPr id="4" name="Content Placeholder 3">
            <a:extLst>
              <a:ext uri="{FF2B5EF4-FFF2-40B4-BE49-F238E27FC236}">
                <a16:creationId xmlns:a16="http://schemas.microsoft.com/office/drawing/2014/main" id="{FEA92B32-005A-DA8F-7E89-F7B626997B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59" t="23309" r="54256" b="39601"/>
          <a:stretch/>
        </p:blipFill>
        <p:spPr>
          <a:xfrm rot="16200000" flipH="1">
            <a:off x="948401" y="-948401"/>
            <a:ext cx="4759515" cy="6656316"/>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5" name="TextBox 4">
            <a:extLst>
              <a:ext uri="{FF2B5EF4-FFF2-40B4-BE49-F238E27FC236}">
                <a16:creationId xmlns:a16="http://schemas.microsoft.com/office/drawing/2014/main" id="{88C05665-FC82-6541-6DCF-C60E14CA80E9}"/>
              </a:ext>
            </a:extLst>
          </p:cNvPr>
          <p:cNvSpPr txBox="1"/>
          <p:nvPr/>
        </p:nvSpPr>
        <p:spPr>
          <a:xfrm>
            <a:off x="2754351" y="2165837"/>
            <a:ext cx="8599449" cy="1900520"/>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براي عناصر فرار مناسب نيست.</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احتمال آلوده شدن نمونه از هواي آزمايشگاه يا داخل كوره (سيستم باز)</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نياز به اسيد شويي كامل ظروف، بدليل احتمال جذب فلزات در آزمايشات قبلي</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دشواري در خاكستر گيري نمونه هاي روغن و چربي، بدليل احتمال شعله ور شدن روي شعله</a:t>
            </a:r>
          </a:p>
        </p:txBody>
      </p:sp>
    </p:spTree>
    <p:extLst>
      <p:ext uri="{BB962C8B-B14F-4D97-AF65-F5344CB8AC3E}">
        <p14:creationId xmlns:p14="http://schemas.microsoft.com/office/powerpoint/2010/main" val="323702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BAD4-A654-6D30-2161-3AE6F11D625E}"/>
              </a:ext>
            </a:extLst>
          </p:cNvPr>
          <p:cNvSpPr>
            <a:spLocks noGrp="1"/>
          </p:cNvSpPr>
          <p:nvPr>
            <p:ph type="title"/>
          </p:nvPr>
        </p:nvSpPr>
        <p:spPr>
          <a:xfrm>
            <a:off x="838200" y="365125"/>
            <a:ext cx="10569498" cy="1325563"/>
          </a:xfrm>
        </p:spPr>
        <p:txBody>
          <a:bodyPr>
            <a:normAutofit/>
          </a:bodyPr>
          <a:lstStyle/>
          <a:p>
            <a:pPr algn="r"/>
            <a:r>
              <a:rPr lang="fa-IR" sz="3600" b="1" dirty="0">
                <a:cs typeface="B Nazanin" panose="00000400000000000000" pitchFamily="2" charset="-78"/>
              </a:rPr>
              <a:t>کاربرد فلزات سنگین</a:t>
            </a:r>
            <a:endParaRPr lang="en-US" sz="3600" b="1" dirty="0">
              <a:cs typeface="B Nazanin" panose="00000400000000000000" pitchFamily="2" charset="-78"/>
            </a:endParaRPr>
          </a:p>
        </p:txBody>
      </p:sp>
      <p:sp>
        <p:nvSpPr>
          <p:cNvPr id="3" name="Content Placeholder 2">
            <a:extLst>
              <a:ext uri="{FF2B5EF4-FFF2-40B4-BE49-F238E27FC236}">
                <a16:creationId xmlns:a16="http://schemas.microsoft.com/office/drawing/2014/main" id="{74176508-B1F3-8738-75C4-5C732D6E44CD}"/>
              </a:ext>
            </a:extLst>
          </p:cNvPr>
          <p:cNvSpPr>
            <a:spLocks noGrp="1"/>
          </p:cNvSpPr>
          <p:nvPr>
            <p:ph idx="1"/>
          </p:nvPr>
        </p:nvSpPr>
        <p:spPr>
          <a:xfrm>
            <a:off x="1148576" y="1825625"/>
            <a:ext cx="10379926" cy="4351338"/>
          </a:xfrm>
        </p:spPr>
        <p:txBody>
          <a:bodyPr>
            <a:normAutofit fontScale="77500" lnSpcReduction="20000"/>
          </a:bodyPr>
          <a:lstStyle/>
          <a:p>
            <a:pPr>
              <a:lnSpc>
                <a:spcPct val="170000"/>
              </a:lnSpc>
            </a:pPr>
            <a:r>
              <a:rPr lang="fa-IR" sz="2600" dirty="0">
                <a:cs typeface="B Nazanin" panose="00000400000000000000" pitchFamily="2" charset="-78"/>
              </a:rPr>
              <a:t> فلزات سنگین با مقاومت بالا درساخت ابزار ورزشی و تجهیزات نظامی</a:t>
            </a:r>
          </a:p>
          <a:p>
            <a:pPr>
              <a:lnSpc>
                <a:spcPct val="170000"/>
              </a:lnSpc>
            </a:pPr>
            <a:r>
              <a:rPr lang="fa-IR" sz="2600" dirty="0">
                <a:cs typeface="B Nazanin" panose="00000400000000000000" pitchFamily="2" charset="-78"/>
              </a:rPr>
              <a:t>فلزات سنگین با مقاومت پایین مانند مس و روی و قلع برای آبکاری و جلوگیری از خوردگی</a:t>
            </a:r>
          </a:p>
          <a:p>
            <a:pPr>
              <a:lnSpc>
                <a:spcPct val="170000"/>
              </a:lnSpc>
            </a:pPr>
            <a:r>
              <a:rPr lang="fa-IR" sz="2600" dirty="0">
                <a:cs typeface="B Nazanin" panose="00000400000000000000" pitchFamily="2" charset="-78"/>
              </a:rPr>
              <a:t>فلزات سنگینی مانند کروم، کبالت، مس، روی، سلنیوم، زیرکونیوم، مولیبدن، ایریدیوم ویا ترکیبی از آنها در تولید رنگدانه های مورد استفاده در ساخت شیشه های رنگی، لعاب سرامیک، رنگ های پلاستیکی و تولید جوهر</a:t>
            </a:r>
          </a:p>
          <a:p>
            <a:pPr>
              <a:lnSpc>
                <a:spcPct val="170000"/>
              </a:lnSpc>
            </a:pPr>
            <a:r>
              <a:rPr lang="fa-IR" sz="2600" dirty="0">
                <a:cs typeface="B Nazanin" panose="00000400000000000000" pitchFamily="2" charset="-78"/>
              </a:rPr>
              <a:t>فلزاتی مانند جیوه به دلیل خاصیت انعکاسی خود مورد استفاده در تولید آینه‌ و تجهیزات نجوم </a:t>
            </a:r>
          </a:p>
          <a:p>
            <a:pPr>
              <a:lnSpc>
                <a:spcPct val="170000"/>
              </a:lnSpc>
            </a:pPr>
            <a:r>
              <a:rPr lang="fa-IR" sz="2600" dirty="0">
                <a:cs typeface="B Nazanin" panose="00000400000000000000" pitchFamily="2" charset="-78"/>
              </a:rPr>
              <a:t>برخی در تولید قطعات الکترونیک، الکترودها، سیم‌ پیچ ها و پنل ‌های خورشیدی </a:t>
            </a:r>
          </a:p>
          <a:p>
            <a:pPr>
              <a:lnSpc>
                <a:spcPct val="170000"/>
              </a:lnSpc>
            </a:pPr>
            <a:r>
              <a:rPr lang="fa-IR" sz="2600" dirty="0">
                <a:cs typeface="B Nazanin" panose="00000400000000000000" pitchFamily="2" charset="-78"/>
              </a:rPr>
              <a:t>برخی فلزات با عدد اتمی بالا مورد استفاده در تصویر برداری پزشکی و میکروسکوپ الکترونی و تولید پرتو ایکس و علوم هسته ایی</a:t>
            </a:r>
          </a:p>
          <a:p>
            <a:endParaRPr lang="en-US" dirty="0"/>
          </a:p>
        </p:txBody>
      </p:sp>
      <p:pic>
        <p:nvPicPr>
          <p:cNvPr id="4" name="Picture 3">
            <a:extLst>
              <a:ext uri="{FF2B5EF4-FFF2-40B4-BE49-F238E27FC236}">
                <a16:creationId xmlns:a16="http://schemas.microsoft.com/office/drawing/2014/main" id="{96BD0362-12A4-E3C3-511C-DA6ABACDB29E}"/>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6169" r="51116" b="39601"/>
          <a:stretch/>
        </p:blipFill>
        <p:spPr>
          <a:xfrm>
            <a:off x="1" y="0"/>
            <a:ext cx="6367345" cy="3926161"/>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2484679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019D-2CA3-4FE7-AEDD-E4444AE77E1D}"/>
              </a:ext>
            </a:extLst>
          </p:cNvPr>
          <p:cNvSpPr>
            <a:spLocks noGrp="1"/>
          </p:cNvSpPr>
          <p:nvPr>
            <p:ph type="title"/>
          </p:nvPr>
        </p:nvSpPr>
        <p:spPr/>
        <p:txBody>
          <a:bodyPr>
            <a:normAutofit/>
          </a:bodyPr>
          <a:lstStyle/>
          <a:p>
            <a:pPr algn="ctr"/>
            <a:r>
              <a:rPr lang="fa-IR" sz="3200" b="1" dirty="0">
                <a:cs typeface="B Nazanin" panose="00000400000000000000" pitchFamily="2" charset="-78"/>
              </a:rPr>
              <a:t>مقايسه مزايا و معايب روشهاي آماده سازي نمونه جهت اندازه گيري </a:t>
            </a:r>
            <a:br>
              <a:rPr lang="fa-IR" sz="3200" b="1" dirty="0">
                <a:cs typeface="B Nazanin" panose="00000400000000000000" pitchFamily="2" charset="-78"/>
              </a:rPr>
            </a:br>
            <a:r>
              <a:rPr lang="fa-IR" sz="3200" b="1" dirty="0">
                <a:cs typeface="B Nazanin" panose="00000400000000000000" pitchFamily="2" charset="-78"/>
              </a:rPr>
              <a:t>فلزات سنگين</a:t>
            </a:r>
            <a:endParaRPr lang="en-US" sz="3200" b="1" dirty="0">
              <a:cs typeface="B Nazanin" panose="00000400000000000000" pitchFamily="2" charset="-78"/>
            </a:endParaRPr>
          </a:p>
        </p:txBody>
      </p:sp>
      <p:graphicFrame>
        <p:nvGraphicFramePr>
          <p:cNvPr id="3" name="Content Placeholder 3">
            <a:extLst>
              <a:ext uri="{FF2B5EF4-FFF2-40B4-BE49-F238E27FC236}">
                <a16:creationId xmlns:a16="http://schemas.microsoft.com/office/drawing/2014/main" id="{2AD95045-4992-A8AD-E919-7724E8807343}"/>
              </a:ext>
            </a:extLst>
          </p:cNvPr>
          <p:cNvGraphicFramePr>
            <a:graphicFrameLocks/>
          </p:cNvGraphicFramePr>
          <p:nvPr>
            <p:extLst>
              <p:ext uri="{D42A27DB-BD31-4B8C-83A1-F6EECF244321}">
                <p14:modId xmlns:p14="http://schemas.microsoft.com/office/powerpoint/2010/main" val="722649446"/>
              </p:ext>
            </p:extLst>
          </p:nvPr>
        </p:nvGraphicFramePr>
        <p:xfrm>
          <a:off x="2545923" y="1799025"/>
          <a:ext cx="7591742" cy="4983135"/>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419542">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12579">
                <a:tc>
                  <a:txBody>
                    <a:bodyPr/>
                    <a:lstStyle/>
                    <a:p>
                      <a:pPr algn="ctr"/>
                      <a:r>
                        <a:rPr lang="fa-IR" b="1" dirty="0">
                          <a:latin typeface="2  Badr"/>
                          <a:cs typeface="B Nazanin" pitchFamily="2" charset="-78"/>
                        </a:rPr>
                        <a:t>هضم اسيدي بسته </a:t>
                      </a:r>
                    </a:p>
                    <a:p>
                      <a:pPr algn="ctr"/>
                      <a:r>
                        <a:rPr lang="fa-IR" b="1" dirty="0">
                          <a:latin typeface="2  Badr"/>
                          <a:cs typeface="B Nazanin" pitchFamily="2" charset="-78"/>
                        </a:rPr>
                        <a:t>(هضم مايكروويو)</a:t>
                      </a:r>
                      <a:endParaRPr lang="en-US" b="1" dirty="0">
                        <a:latin typeface="2  Badr"/>
                        <a:cs typeface="B Nazanin" pitchFamily="2" charset="-78"/>
                      </a:endParaRPr>
                    </a:p>
                  </a:txBody>
                  <a:tcPr>
                    <a:solidFill>
                      <a:schemeClr val="tx2">
                        <a:lumMod val="75000"/>
                      </a:schemeClr>
                    </a:solidFill>
                  </a:tcPr>
                </a:tc>
                <a:tc>
                  <a:txBody>
                    <a:bodyPr/>
                    <a:lstStyle/>
                    <a:p>
                      <a:pPr algn="ctr"/>
                      <a:r>
                        <a:rPr lang="fa-IR" sz="1800" b="1" dirty="0">
                          <a:latin typeface="2  Badr"/>
                          <a:cs typeface="B Nazanin" pitchFamily="2" charset="-78"/>
                        </a:rPr>
                        <a:t>هضم اسيدي باز</a:t>
                      </a:r>
                    </a:p>
                  </a:txBody>
                  <a:tcPr>
                    <a:solidFill>
                      <a:schemeClr val="tx2">
                        <a:lumMod val="75000"/>
                      </a:schemeClr>
                    </a:solidFill>
                  </a:tcPr>
                </a:tc>
                <a:tc>
                  <a:txBody>
                    <a:bodyPr/>
                    <a:lstStyle/>
                    <a:p>
                      <a:pPr algn="ctr"/>
                      <a:r>
                        <a:rPr lang="fa-IR" sz="1800" b="1" dirty="0">
                          <a:latin typeface="2  Badr"/>
                          <a:cs typeface="B Nazanin" pitchFamily="2" charset="-78"/>
                        </a:rPr>
                        <a:t>خاكستر گيري</a:t>
                      </a:r>
                      <a:endParaRPr lang="en-US" sz="1800" b="1" dirty="0">
                        <a:latin typeface="2  Badr"/>
                        <a:cs typeface="B Nazanin" pitchFamily="2" charset="-78"/>
                      </a:endParaRPr>
                    </a:p>
                  </a:txBody>
                  <a:tcPr>
                    <a:solidFill>
                      <a:schemeClr val="tx2">
                        <a:lumMod val="75000"/>
                      </a:schemeClr>
                    </a:solidFill>
                  </a:tcPr>
                </a:tc>
                <a:tc>
                  <a:txBody>
                    <a:bodyPr/>
                    <a:lstStyle/>
                    <a:p>
                      <a:pPr algn="ctr"/>
                      <a:endParaRPr lang="en-US" b="1" dirty="0">
                        <a:latin typeface="2  Badr"/>
                        <a:cs typeface="B Nazanin" pitchFamily="2" charset="-78"/>
                      </a:endParaRPr>
                    </a:p>
                  </a:txBody>
                  <a:tcPr>
                    <a:solidFill>
                      <a:schemeClr val="tx2">
                        <a:lumMod val="75000"/>
                      </a:schemeClr>
                    </a:solidFill>
                  </a:tcPr>
                </a:tc>
                <a:extLst>
                  <a:ext uri="{0D108BD9-81ED-4DB2-BD59-A6C34878D82A}">
                    <a16:rowId xmlns:a16="http://schemas.microsoft.com/office/drawing/2014/main" val="10000"/>
                  </a:ext>
                </a:extLst>
              </a:tr>
              <a:tr h="612579">
                <a:tc>
                  <a:txBody>
                    <a:bodyPr/>
                    <a:lstStyle/>
                    <a:p>
                      <a:pPr algn="ctr"/>
                      <a:r>
                        <a:rPr lang="fa-IR" b="1" dirty="0">
                          <a:latin typeface="2  Badr"/>
                          <a:cs typeface="B Nazanin" pitchFamily="2" charset="-78"/>
                        </a:rPr>
                        <a:t>كمتر از يكساعت</a:t>
                      </a:r>
                      <a:endParaRPr lang="en-US"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چند ساعت</a:t>
                      </a:r>
                      <a:endParaRPr lang="en-US" sz="1800"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چند ساعت</a:t>
                      </a:r>
                      <a:endParaRPr lang="en-US" sz="1800" b="1" dirty="0">
                        <a:latin typeface="2  Badr"/>
                        <a:cs typeface="B Nazanin" pitchFamily="2" charset="-78"/>
                      </a:endParaRPr>
                    </a:p>
                  </a:txBody>
                  <a:tcPr>
                    <a:solidFill>
                      <a:srgbClr val="67BFCE"/>
                    </a:solidFill>
                  </a:tcPr>
                </a:tc>
                <a:tc>
                  <a:txBody>
                    <a:bodyPr/>
                    <a:lstStyle/>
                    <a:p>
                      <a:pPr algn="ctr"/>
                      <a:r>
                        <a:rPr lang="fa-IR" b="1" dirty="0">
                          <a:latin typeface="2  Badr"/>
                          <a:cs typeface="B Nazanin" pitchFamily="2" charset="-78"/>
                        </a:rPr>
                        <a:t>زمان</a:t>
                      </a:r>
                      <a:r>
                        <a:rPr lang="fa-IR" b="1" baseline="0" dirty="0">
                          <a:latin typeface="2  Badr"/>
                          <a:cs typeface="B Nazanin" pitchFamily="2" charset="-78"/>
                        </a:rPr>
                        <a:t> صرف شده</a:t>
                      </a:r>
                      <a:endParaRPr lang="en-US" b="1" dirty="0">
                        <a:latin typeface="2  Badr"/>
                        <a:cs typeface="B Nazanin" pitchFamily="2" charset="-78"/>
                      </a:endParaRPr>
                    </a:p>
                  </a:txBody>
                  <a:tcPr>
                    <a:solidFill>
                      <a:srgbClr val="67BFCE"/>
                    </a:solidFill>
                  </a:tcPr>
                </a:tc>
                <a:extLst>
                  <a:ext uri="{0D108BD9-81ED-4DB2-BD59-A6C34878D82A}">
                    <a16:rowId xmlns:a16="http://schemas.microsoft.com/office/drawing/2014/main" val="10001"/>
                  </a:ext>
                </a:extLst>
              </a:tr>
              <a:tr h="612579">
                <a:tc>
                  <a:txBody>
                    <a:bodyPr/>
                    <a:lstStyle/>
                    <a:p>
                      <a:pPr algn="ctr"/>
                      <a:r>
                        <a:rPr lang="fa-IR" b="1" dirty="0">
                          <a:latin typeface="2  Badr"/>
                          <a:cs typeface="B Nazanin" pitchFamily="2" charset="-78"/>
                        </a:rPr>
                        <a:t>كاملا</a:t>
                      </a:r>
                      <a:r>
                        <a:rPr lang="fa-IR" b="1" baseline="0" dirty="0">
                          <a:latin typeface="2  Badr"/>
                          <a:cs typeface="B Nazanin" pitchFamily="2" charset="-78"/>
                        </a:rPr>
                        <a:t> مناسب</a:t>
                      </a:r>
                      <a:endParaRPr lang="en-US"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تا حدي </a:t>
                      </a:r>
                      <a:r>
                        <a:rPr lang="fa-IR" sz="1800" b="1" baseline="0" dirty="0">
                          <a:latin typeface="2  Badr"/>
                          <a:cs typeface="B Nazanin" pitchFamily="2" charset="-78"/>
                        </a:rPr>
                        <a:t>مناسب</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نا</a:t>
                      </a:r>
                      <a:r>
                        <a:rPr lang="fa-IR" sz="1800" b="1" baseline="0" dirty="0">
                          <a:latin typeface="2  Badr"/>
                          <a:cs typeface="B Nazanin" pitchFamily="2" charset="-78"/>
                        </a:rPr>
                        <a:t>مناسب</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b="1" dirty="0">
                          <a:latin typeface="2  Badr"/>
                          <a:cs typeface="B Nazanin" pitchFamily="2" charset="-78"/>
                        </a:rPr>
                        <a:t>حفظ عناصر فرار</a:t>
                      </a:r>
                    </a:p>
                  </a:txBody>
                  <a:tcPr>
                    <a:solidFill>
                      <a:schemeClr val="accent5">
                        <a:lumMod val="40000"/>
                        <a:lumOff val="60000"/>
                      </a:schemeClr>
                    </a:solidFill>
                  </a:tcPr>
                </a:tc>
                <a:extLst>
                  <a:ext uri="{0D108BD9-81ED-4DB2-BD59-A6C34878D82A}">
                    <a16:rowId xmlns:a16="http://schemas.microsoft.com/office/drawing/2014/main" val="10002"/>
                  </a:ext>
                </a:extLst>
              </a:tr>
              <a:tr h="612579">
                <a:tc>
                  <a:txBody>
                    <a:bodyPr/>
                    <a:lstStyle/>
                    <a:p>
                      <a:pPr algn="ctr"/>
                      <a:r>
                        <a:rPr lang="fa-IR" b="1" dirty="0">
                          <a:latin typeface="2  Badr"/>
                          <a:cs typeface="B Nazanin" pitchFamily="2" charset="-78"/>
                        </a:rPr>
                        <a:t>تا حدي</a:t>
                      </a:r>
                      <a:endParaRPr lang="en-US"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زياد</a:t>
                      </a:r>
                      <a:endParaRPr lang="en-US" sz="1800"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كم</a:t>
                      </a:r>
                      <a:endParaRPr lang="en-US" sz="1800" b="1" dirty="0">
                        <a:latin typeface="2  Badr"/>
                        <a:cs typeface="B Nazanin" pitchFamily="2" charset="-78"/>
                      </a:endParaRPr>
                    </a:p>
                  </a:txBody>
                  <a:tcPr>
                    <a:solidFill>
                      <a:srgbClr val="67BFCE"/>
                    </a:solidFill>
                  </a:tcPr>
                </a:tc>
                <a:tc>
                  <a:txBody>
                    <a:bodyPr/>
                    <a:lstStyle/>
                    <a:p>
                      <a:pPr algn="ctr"/>
                      <a:r>
                        <a:rPr lang="fa-IR" b="1" dirty="0">
                          <a:latin typeface="2  Badr"/>
                          <a:cs typeface="B Nazanin" pitchFamily="2" charset="-78"/>
                        </a:rPr>
                        <a:t>مخاطره براي كاربر</a:t>
                      </a:r>
                      <a:endParaRPr lang="en-US" b="1" dirty="0">
                        <a:latin typeface="2  Badr"/>
                        <a:cs typeface="B Nazanin" pitchFamily="2" charset="-78"/>
                      </a:endParaRPr>
                    </a:p>
                  </a:txBody>
                  <a:tcPr>
                    <a:solidFill>
                      <a:srgbClr val="67BFCE"/>
                    </a:solidFill>
                  </a:tcPr>
                </a:tc>
                <a:extLst>
                  <a:ext uri="{0D108BD9-81ED-4DB2-BD59-A6C34878D82A}">
                    <a16:rowId xmlns:a16="http://schemas.microsoft.com/office/drawing/2014/main" val="10003"/>
                  </a:ext>
                </a:extLst>
              </a:tr>
              <a:tr h="612579">
                <a:tc>
                  <a:txBody>
                    <a:bodyPr/>
                    <a:lstStyle/>
                    <a:p>
                      <a:pPr algn="ctr"/>
                      <a:r>
                        <a:rPr lang="fa-IR" b="1" dirty="0">
                          <a:latin typeface="2  Badr"/>
                          <a:cs typeface="B Nazanin" pitchFamily="2" charset="-78"/>
                        </a:rPr>
                        <a:t>متوسط</a:t>
                      </a:r>
                      <a:endParaRPr lang="en-US"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نسبتا زياد</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متوسط</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b="1" dirty="0">
                          <a:latin typeface="2  Badr"/>
                          <a:cs typeface="B Nazanin" pitchFamily="2" charset="-78"/>
                        </a:rPr>
                        <a:t>ميزان مصرف حلالها</a:t>
                      </a:r>
                      <a:endParaRPr lang="en-US" b="1" dirty="0">
                        <a:latin typeface="2  Badr"/>
                        <a:cs typeface="B Nazanin" pitchFamily="2" charset="-78"/>
                      </a:endParaRPr>
                    </a:p>
                  </a:txBody>
                  <a:tcPr>
                    <a:solidFill>
                      <a:schemeClr val="accent5">
                        <a:lumMod val="40000"/>
                        <a:lumOff val="60000"/>
                      </a:schemeClr>
                    </a:solidFill>
                  </a:tcPr>
                </a:tc>
                <a:extLst>
                  <a:ext uri="{0D108BD9-81ED-4DB2-BD59-A6C34878D82A}">
                    <a16:rowId xmlns:a16="http://schemas.microsoft.com/office/drawing/2014/main" val="10004"/>
                  </a:ext>
                </a:extLst>
              </a:tr>
              <a:tr h="612579">
                <a:tc>
                  <a:txBody>
                    <a:bodyPr/>
                    <a:lstStyle/>
                    <a:p>
                      <a:pPr algn="ctr"/>
                      <a:r>
                        <a:rPr lang="fa-IR" b="1" dirty="0">
                          <a:latin typeface="2  Badr"/>
                          <a:cs typeface="B Nazanin" pitchFamily="2" charset="-78"/>
                        </a:rPr>
                        <a:t>كم</a:t>
                      </a:r>
                      <a:endParaRPr lang="en-US"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نسبتا زياد</a:t>
                      </a:r>
                      <a:endParaRPr lang="en-US" sz="1800"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نسبتا زياد</a:t>
                      </a:r>
                      <a:endParaRPr lang="en-US" sz="1800" b="1" dirty="0">
                        <a:latin typeface="2  Badr"/>
                        <a:cs typeface="B Nazanin" pitchFamily="2" charset="-78"/>
                      </a:endParaRPr>
                    </a:p>
                  </a:txBody>
                  <a:tcPr>
                    <a:solidFill>
                      <a:srgbClr val="67BFCE"/>
                    </a:solidFill>
                  </a:tcPr>
                </a:tc>
                <a:tc>
                  <a:txBody>
                    <a:bodyPr/>
                    <a:lstStyle/>
                    <a:p>
                      <a:pPr algn="ctr"/>
                      <a:r>
                        <a:rPr lang="fa-IR" b="1" dirty="0">
                          <a:latin typeface="2  Badr"/>
                          <a:cs typeface="B Nazanin" pitchFamily="2" charset="-78"/>
                        </a:rPr>
                        <a:t>احتمال انتقال آلودگي</a:t>
                      </a:r>
                      <a:r>
                        <a:rPr lang="fa-IR" b="1" baseline="0" dirty="0">
                          <a:latin typeface="2  Badr"/>
                          <a:cs typeface="B Nazanin" pitchFamily="2" charset="-78"/>
                        </a:rPr>
                        <a:t> از ظروف</a:t>
                      </a:r>
                      <a:endParaRPr lang="en-US" b="1" dirty="0">
                        <a:latin typeface="2  Badr"/>
                        <a:cs typeface="B Nazanin" pitchFamily="2" charset="-78"/>
                      </a:endParaRPr>
                    </a:p>
                  </a:txBody>
                  <a:tcPr>
                    <a:solidFill>
                      <a:srgbClr val="67BFCE"/>
                    </a:solidFill>
                  </a:tcPr>
                </a:tc>
                <a:extLst>
                  <a:ext uri="{0D108BD9-81ED-4DB2-BD59-A6C34878D82A}">
                    <a16:rowId xmlns:a16="http://schemas.microsoft.com/office/drawing/2014/main" val="10005"/>
                  </a:ext>
                </a:extLst>
              </a:tr>
              <a:tr h="612579">
                <a:tc>
                  <a:txBody>
                    <a:bodyPr/>
                    <a:lstStyle/>
                    <a:p>
                      <a:pPr algn="ctr"/>
                      <a:r>
                        <a:rPr lang="fa-IR" b="1" dirty="0">
                          <a:latin typeface="2  Badr"/>
                          <a:cs typeface="B Nazanin" pitchFamily="2" charset="-78"/>
                        </a:rPr>
                        <a:t>بسيار كم</a:t>
                      </a:r>
                      <a:endParaRPr lang="en-US"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نسبتا زياد</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sz="1800" b="1" dirty="0">
                          <a:latin typeface="2  Badr"/>
                          <a:cs typeface="B Nazanin" pitchFamily="2" charset="-78"/>
                        </a:rPr>
                        <a:t>نسبتا زياد</a:t>
                      </a:r>
                      <a:endParaRPr lang="en-US" sz="1800" b="1" dirty="0">
                        <a:latin typeface="2  Badr"/>
                        <a:cs typeface="B Nazanin" pitchFamily="2" charset="-78"/>
                      </a:endParaRPr>
                    </a:p>
                  </a:txBody>
                  <a:tcPr>
                    <a:solidFill>
                      <a:schemeClr val="accent5">
                        <a:lumMod val="40000"/>
                        <a:lumOff val="60000"/>
                      </a:schemeClr>
                    </a:solidFill>
                  </a:tcPr>
                </a:tc>
                <a:tc>
                  <a:txBody>
                    <a:bodyPr/>
                    <a:lstStyle/>
                    <a:p>
                      <a:pPr algn="ctr"/>
                      <a:r>
                        <a:rPr lang="fa-IR" b="1" dirty="0">
                          <a:latin typeface="2  Badr"/>
                          <a:cs typeface="B Nazanin" pitchFamily="2" charset="-78"/>
                        </a:rPr>
                        <a:t>احتمال انتقال آلودگي از هوا</a:t>
                      </a:r>
                      <a:endParaRPr lang="en-US" b="1" dirty="0">
                        <a:latin typeface="2  Badr"/>
                        <a:cs typeface="B Nazanin" pitchFamily="2" charset="-78"/>
                      </a:endParaRPr>
                    </a:p>
                  </a:txBody>
                  <a:tcPr>
                    <a:solidFill>
                      <a:schemeClr val="accent5">
                        <a:lumMod val="40000"/>
                        <a:lumOff val="60000"/>
                      </a:schemeClr>
                    </a:solidFill>
                  </a:tcPr>
                </a:tc>
                <a:extLst>
                  <a:ext uri="{0D108BD9-81ED-4DB2-BD59-A6C34878D82A}">
                    <a16:rowId xmlns:a16="http://schemas.microsoft.com/office/drawing/2014/main" val="10006"/>
                  </a:ext>
                </a:extLst>
              </a:tr>
              <a:tr h="612579">
                <a:tc>
                  <a:txBody>
                    <a:bodyPr/>
                    <a:lstStyle/>
                    <a:p>
                      <a:pPr algn="ctr"/>
                      <a:r>
                        <a:rPr lang="fa-IR" b="1" dirty="0">
                          <a:latin typeface="2  Badr"/>
                          <a:cs typeface="B Nazanin" pitchFamily="2" charset="-78"/>
                        </a:rPr>
                        <a:t>كم</a:t>
                      </a:r>
                      <a:endParaRPr lang="en-US"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زياد</a:t>
                      </a:r>
                      <a:endParaRPr lang="en-US" sz="1800" b="1" dirty="0">
                        <a:latin typeface="2  Badr"/>
                        <a:cs typeface="B Nazanin" pitchFamily="2" charset="-78"/>
                      </a:endParaRPr>
                    </a:p>
                  </a:txBody>
                  <a:tcPr>
                    <a:solidFill>
                      <a:srgbClr val="67BFCE"/>
                    </a:solidFill>
                  </a:tcPr>
                </a:tc>
                <a:tc>
                  <a:txBody>
                    <a:bodyPr/>
                    <a:lstStyle/>
                    <a:p>
                      <a:pPr algn="ctr"/>
                      <a:r>
                        <a:rPr lang="fa-IR" sz="1800" b="1" dirty="0">
                          <a:latin typeface="2  Badr"/>
                          <a:cs typeface="B Nazanin" pitchFamily="2" charset="-78"/>
                        </a:rPr>
                        <a:t>متوسط</a:t>
                      </a:r>
                      <a:endParaRPr lang="en-US" sz="1800" b="1" dirty="0">
                        <a:latin typeface="2  Badr"/>
                        <a:cs typeface="B Nazanin" pitchFamily="2" charset="-78"/>
                      </a:endParaRPr>
                    </a:p>
                  </a:txBody>
                  <a:tcPr>
                    <a:solidFill>
                      <a:srgbClr val="67BFCE"/>
                    </a:solidFill>
                  </a:tcPr>
                </a:tc>
                <a:tc>
                  <a:txBody>
                    <a:bodyPr/>
                    <a:lstStyle/>
                    <a:p>
                      <a:pPr algn="ctr"/>
                      <a:r>
                        <a:rPr lang="fa-IR" b="1" dirty="0">
                          <a:latin typeface="2  Badr"/>
                          <a:cs typeface="B Nazanin" pitchFamily="2" charset="-78"/>
                        </a:rPr>
                        <a:t>نياز به دقت كاربر</a:t>
                      </a:r>
                      <a:endParaRPr lang="en-US" b="1" dirty="0">
                        <a:latin typeface="2  Badr"/>
                        <a:cs typeface="B Nazanin" pitchFamily="2" charset="-78"/>
                      </a:endParaRPr>
                    </a:p>
                  </a:txBody>
                  <a:tcPr>
                    <a:solidFill>
                      <a:srgbClr val="67BFCE"/>
                    </a:solidFill>
                  </a:tcPr>
                </a:tc>
                <a:extLst>
                  <a:ext uri="{0D108BD9-81ED-4DB2-BD59-A6C34878D82A}">
                    <a16:rowId xmlns:a16="http://schemas.microsoft.com/office/drawing/2014/main" val="10007"/>
                  </a:ext>
                </a:extLst>
              </a:tr>
            </a:tbl>
          </a:graphicData>
        </a:graphic>
      </p:graphicFrame>
      <p:sp>
        <p:nvSpPr>
          <p:cNvPr id="6" name="Content Placeholder 5">
            <a:extLst>
              <a:ext uri="{FF2B5EF4-FFF2-40B4-BE49-F238E27FC236}">
                <a16:creationId xmlns:a16="http://schemas.microsoft.com/office/drawing/2014/main" id="{21794BB7-495D-4C23-0D9E-3BBA61EF924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32123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019D-2CA3-4FE7-AEDD-E4444AE77E1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FEA92B32-005A-DA8F-7E89-F7B626997B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59" t="23309" r="54256" b="39601"/>
          <a:stretch/>
        </p:blipFill>
        <p:spPr>
          <a:xfrm rot="16200000" flipH="1">
            <a:off x="948401" y="-948401"/>
            <a:ext cx="4759515" cy="6656316"/>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5" name="TextBox 4">
            <a:extLst>
              <a:ext uri="{FF2B5EF4-FFF2-40B4-BE49-F238E27FC236}">
                <a16:creationId xmlns:a16="http://schemas.microsoft.com/office/drawing/2014/main" id="{B0D3BAA5-62B7-876D-2A51-1D8D1A57E274}"/>
              </a:ext>
            </a:extLst>
          </p:cNvPr>
          <p:cNvSpPr txBox="1"/>
          <p:nvPr/>
        </p:nvSpPr>
        <p:spPr>
          <a:xfrm>
            <a:off x="3049171" y="2640653"/>
            <a:ext cx="6952957" cy="1569660"/>
          </a:xfrm>
          <a:prstGeom prst="rect">
            <a:avLst/>
          </a:prstGeom>
          <a:noFill/>
        </p:spPr>
        <p:txBody>
          <a:bodyPr wrap="square">
            <a:spAutoFit/>
          </a:bodyPr>
          <a:lstStyle/>
          <a:p>
            <a:pPr algn="ctr">
              <a:buClr>
                <a:srgbClr val="000000"/>
              </a:buClr>
              <a:buFont typeface="Arial"/>
              <a:buNone/>
            </a:pPr>
            <a:r>
              <a:rPr lang="fa-IR" sz="9600" b="1" kern="0" dirty="0">
                <a:solidFill>
                  <a:srgbClr val="002060"/>
                </a:solidFill>
                <a:latin typeface="IranNastaliq" panose="02020505000000020003" pitchFamily="18" charset="0"/>
                <a:ea typeface="Gill Sans"/>
                <a:cs typeface="IranNastaliq" panose="02020505000000020003" pitchFamily="18" charset="0"/>
                <a:sym typeface="Gill Sans"/>
              </a:rPr>
              <a:t>از توجه شما سپاسگزارم</a:t>
            </a:r>
          </a:p>
        </p:txBody>
      </p:sp>
    </p:spTree>
    <p:extLst>
      <p:ext uri="{BB962C8B-B14F-4D97-AF65-F5344CB8AC3E}">
        <p14:creationId xmlns:p14="http://schemas.microsoft.com/office/powerpoint/2010/main" val="370033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635CF-22DD-47E8-8BAA-9D8287C56E8D}"/>
              </a:ext>
            </a:extLst>
          </p:cNvPr>
          <p:cNvSpPr txBox="1"/>
          <p:nvPr/>
        </p:nvSpPr>
        <p:spPr>
          <a:xfrm>
            <a:off x="1293541" y="1157598"/>
            <a:ext cx="10078659" cy="830997"/>
          </a:xfrm>
          <a:prstGeom prst="rect">
            <a:avLst/>
          </a:prstGeom>
          <a:noFill/>
        </p:spPr>
        <p:txBody>
          <a:bodyPr wrap="square" rtlCol="1">
            <a:spAutoFit/>
          </a:bodyPr>
          <a:lstStyle/>
          <a:p>
            <a:pPr algn="r">
              <a:lnSpc>
                <a:spcPct val="120000"/>
              </a:lnSpc>
              <a:spcAft>
                <a:spcPts val="1200"/>
              </a:spcAft>
            </a:pPr>
            <a:r>
              <a:rPr lang="fa-IR"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خطرات فلزات </a:t>
            </a:r>
            <a:r>
              <a:rPr lang="fa-IR" sz="40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rPr>
              <a:t>سنگین:</a:t>
            </a:r>
            <a:endParaRPr lang="en-US" sz="3600" b="1" dirty="0">
              <a:ln w="3175">
                <a:noFill/>
              </a:ln>
              <a:solidFill>
                <a:schemeClr val="tx1">
                  <a:lumMod val="75000"/>
                  <a:lumOff val="25000"/>
                </a:schemeClr>
              </a:solidFill>
              <a:effectLst>
                <a:outerShdw blurRad="88900" sx="102000" sy="102000" algn="ctr" rotWithShape="0">
                  <a:prstClr val="black">
                    <a:alpha val="20000"/>
                  </a:prstClr>
                </a:outerShdw>
              </a:effectLst>
              <a:latin typeface="Lalezar" panose="00000500000000000000" pitchFamily="2" charset="-78"/>
              <a:cs typeface="B Nazanin" panose="00000400000000000000" pitchFamily="2" charset="-78"/>
            </a:endParaRPr>
          </a:p>
        </p:txBody>
      </p:sp>
      <p:sp>
        <p:nvSpPr>
          <p:cNvPr id="3" name="TextBox 2">
            <a:extLst>
              <a:ext uri="{FF2B5EF4-FFF2-40B4-BE49-F238E27FC236}">
                <a16:creationId xmlns:a16="http://schemas.microsoft.com/office/drawing/2014/main" id="{B00FA329-71C0-7CC1-2766-0A6EEF524936}"/>
              </a:ext>
            </a:extLst>
          </p:cNvPr>
          <p:cNvSpPr txBox="1"/>
          <p:nvPr/>
        </p:nvSpPr>
        <p:spPr>
          <a:xfrm>
            <a:off x="1895708" y="2551837"/>
            <a:ext cx="9476492" cy="3416320"/>
          </a:xfrm>
          <a:prstGeom prst="rect">
            <a:avLst/>
          </a:prstGeom>
          <a:noFill/>
        </p:spPr>
        <p:txBody>
          <a:bodyPr wrap="square">
            <a:spAutoFit/>
          </a:bodyPr>
          <a:lstStyle/>
          <a:p>
            <a:pPr algn="just" rtl="1"/>
            <a:r>
              <a:rPr lang="fa-IR" b="0" i="0" dirty="0">
                <a:solidFill>
                  <a:srgbClr val="000000"/>
                </a:solidFill>
                <a:effectLst/>
                <a:latin typeface="tahoma" panose="020B0604030504040204" pitchFamily="34" charset="0"/>
                <a:cs typeface="B Nazanin" panose="00000400000000000000" pitchFamily="2" charset="-78"/>
              </a:rPr>
              <a:t>بسیاری از فلزات سنگین برای انسان سمی هستند و چهار فلز جیوه، سرب، کادمیوم و آرسنیک فلزاتی هستند که به علت کاربرد گسترده، سمیت و توزیع وسیع آنها بیشترین خطرات زیست محیطی را دارند.</a:t>
            </a:r>
          </a:p>
          <a:p>
            <a:pPr algn="just" rtl="1"/>
            <a:endParaRPr lang="fa-IR" b="0" i="0" dirty="0">
              <a:solidFill>
                <a:srgbClr val="000000"/>
              </a:solidFill>
              <a:effectLst/>
              <a:latin typeface="tahoma" panose="020B0604030504040204" pitchFamily="34" charset="0"/>
              <a:cs typeface="B Nazanin" panose="00000400000000000000" pitchFamily="2" charset="-78"/>
            </a:endParaRPr>
          </a:p>
          <a:p>
            <a:pPr algn="just" rtl="1"/>
            <a:r>
              <a:rPr lang="fa-IR" b="0" i="0" dirty="0">
                <a:solidFill>
                  <a:srgbClr val="000000"/>
                </a:solidFill>
                <a:effectLst/>
                <a:latin typeface="tahoma" panose="020B0604030504040204" pitchFamily="34" charset="0"/>
                <a:cs typeface="B Nazanin" panose="00000400000000000000" pitchFamily="2" charset="-78"/>
              </a:rPr>
              <a:t>تفاوت فلزات با ترکیبات آلی سمی در این است که فلزات تخریب ناپذیرند و در محیط زیست تجمع حاصل می کنند</a:t>
            </a:r>
            <a:r>
              <a:rPr lang="fa-IR" dirty="0">
                <a:solidFill>
                  <a:srgbClr val="000000"/>
                </a:solidFill>
                <a:latin typeface="tahoma" panose="020B0604030504040204" pitchFamily="34" charset="0"/>
                <a:cs typeface="B Nazanin" panose="00000400000000000000" pitchFamily="2" charset="-78"/>
              </a:rPr>
              <a:t>.</a:t>
            </a:r>
          </a:p>
          <a:p>
            <a:pPr algn="just" rtl="1"/>
            <a:endParaRPr lang="fa-IR" b="0" i="0" dirty="0">
              <a:solidFill>
                <a:srgbClr val="000000"/>
              </a:solidFill>
              <a:effectLst/>
              <a:latin typeface="tahoma" panose="020B0604030504040204" pitchFamily="34" charset="0"/>
              <a:cs typeface="B Nazanin" panose="00000400000000000000" pitchFamily="2" charset="-78"/>
            </a:endParaRPr>
          </a:p>
          <a:p>
            <a:pPr algn="just" rtl="1"/>
            <a:r>
              <a:rPr lang="fa-IR" b="0" i="0" dirty="0">
                <a:solidFill>
                  <a:srgbClr val="282828"/>
                </a:solidFill>
                <a:effectLst/>
                <a:latin typeface="B Yekan" panose="00000400000000000000" pitchFamily="2" charset="-78"/>
                <a:cs typeface="B Nazanin" panose="00000400000000000000" pitchFamily="2" charset="-78"/>
              </a:rPr>
              <a:t> فلزات سنگین خطرناک هستند زیرا تمایل به تجمع زیستی دارند. </a:t>
            </a:r>
            <a:r>
              <a:rPr lang="fa-IR" b="1" i="0" dirty="0">
                <a:solidFill>
                  <a:srgbClr val="282828"/>
                </a:solidFill>
                <a:effectLst/>
                <a:latin typeface="B Yekan" panose="00000400000000000000" pitchFamily="2" charset="-78"/>
                <a:cs typeface="B Nazanin" panose="00000400000000000000" pitchFamily="2" charset="-78"/>
              </a:rPr>
              <a:t>تجمع زیستی </a:t>
            </a:r>
            <a:r>
              <a:rPr lang="fa-IR" b="0" i="0" dirty="0">
                <a:solidFill>
                  <a:srgbClr val="282828"/>
                </a:solidFill>
                <a:effectLst/>
                <a:latin typeface="B Yekan" panose="00000400000000000000" pitchFamily="2" charset="-78"/>
                <a:cs typeface="B Nazanin" panose="00000400000000000000" pitchFamily="2" charset="-78"/>
              </a:rPr>
              <a:t>به معنای افزایش غلظت یک ماده شیمیایی در یک ارگانیسم بیولوژیکی در طول زمان است.</a:t>
            </a:r>
            <a:r>
              <a:rPr lang="fa-IR" b="0" i="0" dirty="0">
                <a:solidFill>
                  <a:srgbClr val="1C1917"/>
                </a:solidFill>
                <a:effectLst/>
                <a:latin typeface="Vazirmatn"/>
                <a:cs typeface="B Nazanin" panose="00000400000000000000" pitchFamily="2" charset="-78"/>
              </a:rPr>
              <a:t> این افزایش غلظت زمانی اتفاق می‌افتد که جذب و ذخیره‌سازی آن‌ها سریع‌تر از شکست ترکیبات (متابولیزه شدن) رخ دهد.</a:t>
            </a:r>
          </a:p>
          <a:p>
            <a:pPr algn="just" rtl="1"/>
            <a:endParaRPr lang="fa-IR" b="0" i="0" dirty="0">
              <a:solidFill>
                <a:srgbClr val="1C1917"/>
              </a:solidFill>
              <a:effectLst/>
              <a:latin typeface="Vazirmatn"/>
              <a:cs typeface="B Nazanin" panose="00000400000000000000" pitchFamily="2" charset="-78"/>
            </a:endParaRPr>
          </a:p>
          <a:p>
            <a:pPr algn="just" rtl="1"/>
            <a:r>
              <a:rPr lang="fa-IR" b="0" i="0" dirty="0">
                <a:solidFill>
                  <a:srgbClr val="282828"/>
                </a:solidFill>
                <a:effectLst/>
                <a:latin typeface="B Yekan" panose="00000400000000000000" pitchFamily="2" charset="-78"/>
                <a:cs typeface="B Nazanin" panose="00000400000000000000" pitchFamily="2" charset="-78"/>
              </a:rPr>
              <a:t> فلزات سنگین می‌توانند از طریق زباله‌های صنعتی و مصرفی، یا حتی در اثر باران اسیدی و تجزیه خاک و آزادسازی آن‌ها به جویبارها، دریاچه‌ها، رودخانه‌ها و آب‌های زیرزمینی، به منبع آب وارد شود.</a:t>
            </a:r>
          </a:p>
          <a:p>
            <a:pPr algn="r"/>
            <a:endParaRPr lang="en-US" dirty="0"/>
          </a:p>
        </p:txBody>
      </p:sp>
      <p:pic>
        <p:nvPicPr>
          <p:cNvPr id="2" name="Picture 2" descr="حذف فلزات سنگین از آب و فاضلاب | آرال شیمی">
            <a:extLst>
              <a:ext uri="{FF2B5EF4-FFF2-40B4-BE49-F238E27FC236}">
                <a16:creationId xmlns:a16="http://schemas.microsoft.com/office/drawing/2014/main" id="{88EFF4A0-BF28-0715-E677-D8F8DC388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03" y="0"/>
            <a:ext cx="10861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4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5B58-9997-FFEB-2766-FD4C0AEE148C}"/>
              </a:ext>
            </a:extLst>
          </p:cNvPr>
          <p:cNvSpPr>
            <a:spLocks noGrp="1"/>
          </p:cNvSpPr>
          <p:nvPr>
            <p:ph type="title"/>
          </p:nvPr>
        </p:nvSpPr>
        <p:spPr>
          <a:xfrm>
            <a:off x="838200" y="365125"/>
            <a:ext cx="10515600" cy="1325563"/>
          </a:xfrm>
        </p:spPr>
        <p:txBody>
          <a:bodyPr>
            <a:normAutofit/>
          </a:bodyPr>
          <a:lstStyle/>
          <a:p>
            <a:pPr algn="r"/>
            <a:r>
              <a:rPr lang="fa-IR" sz="3600" b="1" dirty="0">
                <a:cs typeface="B Nazanin" panose="00000400000000000000" pitchFamily="2" charset="-78"/>
              </a:rPr>
              <a:t>معرفی برخی فلزات سنگین و تاثیرات بیولوژیکی آنها</a:t>
            </a:r>
            <a:endParaRPr lang="en-US" sz="3600" b="1" dirty="0">
              <a:cs typeface="B Nazanin" panose="00000400000000000000" pitchFamily="2" charset="-78"/>
            </a:endParaRPr>
          </a:p>
        </p:txBody>
      </p:sp>
      <p:sp>
        <p:nvSpPr>
          <p:cNvPr id="3" name="Content Placeholder 2">
            <a:extLst>
              <a:ext uri="{FF2B5EF4-FFF2-40B4-BE49-F238E27FC236}">
                <a16:creationId xmlns:a16="http://schemas.microsoft.com/office/drawing/2014/main" id="{EFC748DA-34AC-E65E-0656-08C39776D47B}"/>
              </a:ext>
            </a:extLst>
          </p:cNvPr>
          <p:cNvSpPr>
            <a:spLocks noGrp="1"/>
          </p:cNvSpPr>
          <p:nvPr>
            <p:ph idx="1"/>
          </p:nvPr>
        </p:nvSpPr>
        <p:spPr/>
        <p:txBody>
          <a:bodyPr/>
          <a:lstStyle/>
          <a:p>
            <a:pPr marL="0" indent="0" algn="r">
              <a:buNone/>
            </a:pPr>
            <a:r>
              <a:rPr lang="fa-IR" sz="3200" b="1" dirty="0">
                <a:solidFill>
                  <a:schemeClr val="accent1">
                    <a:lumMod val="75000"/>
                  </a:schemeClr>
                </a:solidFill>
                <a:cs typeface="B Nazanin" panose="00000400000000000000" pitchFamily="2" charset="-78"/>
              </a:rPr>
              <a:t> سرب:</a:t>
            </a:r>
          </a:p>
          <a:p>
            <a:pPr algn="r">
              <a:lnSpc>
                <a:spcPct val="150000"/>
              </a:lnSpc>
            </a:pPr>
            <a:r>
              <a:rPr lang="fa-IR" sz="2000" dirty="0">
                <a:cs typeface="B Nazanin" panose="00000400000000000000" pitchFamily="2" charset="-78"/>
              </a:rPr>
              <a:t>فلزی نرم و شکل پذیر</a:t>
            </a:r>
          </a:p>
          <a:p>
            <a:pPr algn="r">
              <a:lnSpc>
                <a:spcPct val="150000"/>
              </a:lnSpc>
            </a:pPr>
            <a:r>
              <a:rPr lang="fa-IR" sz="2000" dirty="0">
                <a:cs typeface="B Nazanin" panose="00000400000000000000" pitchFamily="2" charset="-78"/>
              </a:rPr>
              <a:t>با نماد </a:t>
            </a:r>
            <a:r>
              <a:rPr lang="en-US" sz="2000" dirty="0">
                <a:cs typeface="B Nazanin" panose="00000400000000000000" pitchFamily="2" charset="-78"/>
              </a:rPr>
              <a:t>Pb</a:t>
            </a:r>
            <a:r>
              <a:rPr lang="fa-IR" sz="2000" dirty="0">
                <a:cs typeface="B Nazanin" panose="00000400000000000000" pitchFamily="2" charset="-78"/>
              </a:rPr>
              <a:t> و عدداتمی 82 </a:t>
            </a:r>
          </a:p>
          <a:p>
            <a:pPr algn="r">
              <a:lnSpc>
                <a:spcPct val="150000"/>
              </a:lnSpc>
            </a:pPr>
            <a:r>
              <a:rPr lang="fa-IR" sz="2000" dirty="0">
                <a:cs typeface="B Nazanin" panose="00000400000000000000" pitchFamily="2" charset="-78"/>
              </a:rPr>
              <a:t>چگالی بالا و نقطه ذوب پایین </a:t>
            </a:r>
          </a:p>
          <a:p>
            <a:pPr algn="r">
              <a:lnSpc>
                <a:spcPct val="150000"/>
              </a:lnSpc>
            </a:pPr>
            <a:r>
              <a:rPr lang="fa-IR" sz="2000" dirty="0">
                <a:cs typeface="B Nazanin" panose="00000400000000000000" pitchFamily="2" charset="-78"/>
              </a:rPr>
              <a:t>دارای رنگ خاکستری کدر و خاصیت انعکاسی و سمیت بالا</a:t>
            </a:r>
            <a:endParaRPr lang="fa-IR" dirty="0">
              <a:cs typeface="B Nazanin" panose="00000400000000000000" pitchFamily="2" charset="-78"/>
            </a:endParaRPr>
          </a:p>
        </p:txBody>
      </p:sp>
      <p:pic>
        <p:nvPicPr>
          <p:cNvPr id="4" name="Content Placeholder 13">
            <a:extLst>
              <a:ext uri="{FF2B5EF4-FFF2-40B4-BE49-F238E27FC236}">
                <a16:creationId xmlns:a16="http://schemas.microsoft.com/office/drawing/2014/main" id="{A0A0FBE3-C5DA-5CFF-DF7C-E6CFBFC8F407}"/>
              </a:ext>
            </a:extLst>
          </p:cNvPr>
          <p:cNvPicPr>
            <a:picLocks noChangeAspect="1"/>
          </p:cNvPicPr>
          <p:nvPr/>
        </p:nvPicPr>
        <p:blipFill rotWithShape="1">
          <a:blip r:embed="rId2">
            <a:extLst>
              <a:ext uri="{28A0092B-C50C-407E-A947-70E740481C1C}">
                <a14:useLocalDpi xmlns:a14="http://schemas.microsoft.com/office/drawing/2010/main" val="0"/>
              </a:ext>
            </a:extLst>
          </a:blip>
          <a:srcRect l="20358" t="23309" r="41321" b="35713"/>
          <a:stretch/>
        </p:blipFill>
        <p:spPr>
          <a:xfrm>
            <a:off x="2810107" y="4638907"/>
            <a:ext cx="9382975" cy="2219093"/>
          </a:xfrm>
          <a:custGeom>
            <a:avLst/>
            <a:gdLst>
              <a:gd name="connsiteX0" fmla="*/ 8978635 w 11107241"/>
              <a:gd name="connsiteY0" fmla="*/ 0 h 6858000"/>
              <a:gd name="connsiteX1" fmla="*/ 11107241 w 11107241"/>
              <a:gd name="connsiteY1" fmla="*/ 0 h 6858000"/>
              <a:gd name="connsiteX2" fmla="*/ 11107241 w 11107241"/>
              <a:gd name="connsiteY2" fmla="*/ 6858000 h 6858000"/>
              <a:gd name="connsiteX3" fmla="*/ 573995 w 11107241"/>
              <a:gd name="connsiteY3" fmla="*/ 6858000 h 6858000"/>
              <a:gd name="connsiteX4" fmla="*/ 0 w 11107241"/>
              <a:gd name="connsiteY4" fmla="*/ 599889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7241" h="6858000">
                <a:moveTo>
                  <a:pt x="8978635" y="0"/>
                </a:moveTo>
                <a:lnTo>
                  <a:pt x="11107241" y="0"/>
                </a:lnTo>
                <a:lnTo>
                  <a:pt x="11107241" y="6858000"/>
                </a:lnTo>
                <a:lnTo>
                  <a:pt x="573995" y="6858000"/>
                </a:lnTo>
                <a:lnTo>
                  <a:pt x="0" y="5998894"/>
                </a:lnTo>
                <a:close/>
              </a:path>
            </a:pathLst>
          </a:custGeom>
        </p:spPr>
      </p:pic>
    </p:spTree>
    <p:extLst>
      <p:ext uri="{BB962C8B-B14F-4D97-AF65-F5344CB8AC3E}">
        <p14:creationId xmlns:p14="http://schemas.microsoft.com/office/powerpoint/2010/main" val="28147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6AF5-688E-4722-4E12-EC70B9E8D85B}"/>
              </a:ext>
            </a:extLst>
          </p:cNvPr>
          <p:cNvSpPr>
            <a:spLocks noGrp="1"/>
          </p:cNvSpPr>
          <p:nvPr>
            <p:ph type="title"/>
          </p:nvPr>
        </p:nvSpPr>
        <p:spPr>
          <a:xfrm>
            <a:off x="901391" y="256479"/>
            <a:ext cx="10389218" cy="1471961"/>
          </a:xfrm>
        </p:spPr>
        <p:txBody>
          <a:bodyPr>
            <a:normAutofit/>
          </a:bodyPr>
          <a:lstStyle/>
          <a:p>
            <a:pPr algn="r"/>
            <a:r>
              <a:rPr lang="fa-IR" sz="2800" b="1" dirty="0">
                <a:cs typeface="B Nazanin" panose="00000400000000000000" pitchFamily="2" charset="-78"/>
              </a:rPr>
              <a:t>کاربرد</a:t>
            </a:r>
            <a:r>
              <a:rPr lang="fa-IR" sz="3200" b="1" dirty="0">
                <a:cs typeface="B Nazanin" panose="00000400000000000000" pitchFamily="2" charset="-78"/>
              </a:rPr>
              <a:t> </a:t>
            </a:r>
            <a:endParaRPr lang="en-US" sz="3200" b="1" dirty="0">
              <a:cs typeface="B Nazanin" panose="00000400000000000000" pitchFamily="2" charset="-78"/>
            </a:endParaRPr>
          </a:p>
        </p:txBody>
      </p:sp>
      <p:sp>
        <p:nvSpPr>
          <p:cNvPr id="3" name="Content Placeholder 2">
            <a:extLst>
              <a:ext uri="{FF2B5EF4-FFF2-40B4-BE49-F238E27FC236}">
                <a16:creationId xmlns:a16="http://schemas.microsoft.com/office/drawing/2014/main" id="{ACDC647F-A58E-7C6C-D7A1-64FD5BFD4A48}"/>
              </a:ext>
            </a:extLst>
          </p:cNvPr>
          <p:cNvSpPr>
            <a:spLocks noGrp="1"/>
          </p:cNvSpPr>
          <p:nvPr>
            <p:ph idx="1"/>
          </p:nvPr>
        </p:nvSpPr>
        <p:spPr>
          <a:xfrm>
            <a:off x="901391" y="1334971"/>
            <a:ext cx="10515600" cy="5266550"/>
          </a:xfrm>
        </p:spPr>
        <p:txBody>
          <a:bodyPr>
            <a:normAutofit fontScale="32500" lnSpcReduction="20000"/>
          </a:bodyPr>
          <a:lstStyle/>
          <a:p>
            <a:pPr>
              <a:lnSpc>
                <a:spcPct val="170000"/>
              </a:lnSpc>
            </a:pPr>
            <a:r>
              <a:rPr lang="fa-IR" sz="6000" dirty="0">
                <a:cs typeface="B Nazanin" panose="00000400000000000000" pitchFamily="2" charset="-78"/>
              </a:rPr>
              <a:t>در تولید انواع باتری های سرب اسیدی خودروها</a:t>
            </a:r>
          </a:p>
          <a:p>
            <a:pPr>
              <a:lnSpc>
                <a:spcPct val="170000"/>
              </a:lnSpc>
            </a:pPr>
            <a:r>
              <a:rPr lang="fa-IR" sz="6000" dirty="0">
                <a:cs typeface="B Nazanin" panose="00000400000000000000" pitchFamily="2" charset="-78"/>
              </a:rPr>
              <a:t>درتولید رنگدانه درصنایع رنگ سازی </a:t>
            </a:r>
          </a:p>
          <a:p>
            <a:pPr>
              <a:lnSpc>
                <a:spcPct val="170000"/>
              </a:lnSpc>
            </a:pPr>
            <a:r>
              <a:rPr lang="fa-IR" sz="6000" dirty="0">
                <a:cs typeface="B Nazanin" panose="00000400000000000000" pitchFamily="2" charset="-78"/>
              </a:rPr>
              <a:t>صنعت سرامیک و رنگهای مورد استفاده در لعاب آن</a:t>
            </a:r>
          </a:p>
          <a:p>
            <a:pPr>
              <a:lnSpc>
                <a:spcPct val="170000"/>
              </a:lnSpc>
            </a:pPr>
            <a:r>
              <a:rPr lang="fa-IR" sz="6000" dirty="0">
                <a:cs typeface="B Nazanin" panose="00000400000000000000" pitchFamily="2" charset="-78"/>
              </a:rPr>
              <a:t>صنعت چاپ و حروف چینی</a:t>
            </a:r>
          </a:p>
          <a:p>
            <a:pPr>
              <a:lnSpc>
                <a:spcPct val="170000"/>
              </a:lnSpc>
            </a:pPr>
            <a:r>
              <a:rPr lang="fa-IR" sz="6000" dirty="0">
                <a:cs typeface="B Nazanin" panose="00000400000000000000" pitchFamily="2" charset="-78"/>
              </a:rPr>
              <a:t>تولید کابل و صنایع کابلی </a:t>
            </a:r>
          </a:p>
          <a:p>
            <a:pPr>
              <a:lnSpc>
                <a:spcPct val="170000"/>
              </a:lnSpc>
            </a:pPr>
            <a:r>
              <a:rPr lang="fa-IR" sz="6000" dirty="0">
                <a:cs typeface="B Nazanin" panose="00000400000000000000" pitchFamily="2" charset="-78"/>
              </a:rPr>
              <a:t>در صنایع لحیم و الکترونیکی و ساخت تجهیزات مداری </a:t>
            </a:r>
          </a:p>
          <a:p>
            <a:pPr>
              <a:lnSpc>
                <a:spcPct val="170000"/>
              </a:lnSpc>
            </a:pPr>
            <a:r>
              <a:rPr lang="fa-IR" sz="6000" dirty="0">
                <a:cs typeface="B Nazanin" panose="00000400000000000000" pitchFamily="2" charset="-78"/>
              </a:rPr>
              <a:t>تولید لوله های سربی مقاوم به خوردگی برای حمل مواد شیمیایی خورنده</a:t>
            </a:r>
          </a:p>
          <a:p>
            <a:pPr>
              <a:lnSpc>
                <a:spcPct val="170000"/>
              </a:lnSpc>
            </a:pPr>
            <a:r>
              <a:rPr lang="fa-IR" sz="6000" dirty="0">
                <a:cs typeface="B Nazanin" panose="00000400000000000000" pitchFamily="2" charset="-78"/>
              </a:rPr>
              <a:t>آلیاژتشکیل دهنده سرب همراه با مس و قلع و ...درساخت بلبرینگ و لحیم کاری </a:t>
            </a:r>
          </a:p>
          <a:p>
            <a:pPr>
              <a:lnSpc>
                <a:spcPct val="170000"/>
              </a:lnSpc>
            </a:pPr>
            <a:endParaRPr lang="en-US" dirty="0"/>
          </a:p>
        </p:txBody>
      </p:sp>
      <p:pic>
        <p:nvPicPr>
          <p:cNvPr id="4" name="Picture 3">
            <a:extLst>
              <a:ext uri="{FF2B5EF4-FFF2-40B4-BE49-F238E27FC236}">
                <a16:creationId xmlns:a16="http://schemas.microsoft.com/office/drawing/2014/main" id="{FB087310-C499-92DF-9358-1DFCECE7D911}"/>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a:off x="0" y="0"/>
            <a:ext cx="6936055" cy="678426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Tree>
    <p:extLst>
      <p:ext uri="{BB962C8B-B14F-4D97-AF65-F5344CB8AC3E}">
        <p14:creationId xmlns:p14="http://schemas.microsoft.com/office/powerpoint/2010/main" val="303448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F7AF5-B873-4C10-AF38-52AC43AAAABE}"/>
              </a:ext>
            </a:extLst>
          </p:cNvPr>
          <p:cNvPicPr>
            <a:picLocks noChangeAspect="1"/>
          </p:cNvPicPr>
          <p:nvPr/>
        </p:nvPicPr>
        <p:blipFill rotWithShape="1">
          <a:blip r:embed="rId2">
            <a:extLst>
              <a:ext uri="{28A0092B-C50C-407E-A947-70E740481C1C}">
                <a14:useLocalDpi xmlns:a14="http://schemas.microsoft.com/office/drawing/2010/main" val="0"/>
              </a:ext>
            </a:extLst>
          </a:blip>
          <a:srcRect l="16459" t="23309" r="54256" b="39601"/>
          <a:stretch/>
        </p:blipFill>
        <p:spPr>
          <a:xfrm rot="16200000">
            <a:off x="-36867" y="36867"/>
            <a:ext cx="6857996" cy="6784260"/>
          </a:xfrm>
          <a:custGeom>
            <a:avLst/>
            <a:gdLst>
              <a:gd name="connsiteX0" fmla="*/ 0 w 8874025"/>
              <a:gd name="connsiteY0" fmla="*/ 0 h 5929001"/>
              <a:gd name="connsiteX1" fmla="*/ 8874025 w 8874025"/>
              <a:gd name="connsiteY1" fmla="*/ 0 h 5929001"/>
              <a:gd name="connsiteX2" fmla="*/ 0 w 8874025"/>
              <a:gd name="connsiteY2" fmla="*/ 5929001 h 5929001"/>
            </a:gdLst>
            <a:ahLst/>
            <a:cxnLst>
              <a:cxn ang="0">
                <a:pos x="connsiteX0" y="connsiteY0"/>
              </a:cxn>
              <a:cxn ang="0">
                <a:pos x="connsiteX1" y="connsiteY1"/>
              </a:cxn>
              <a:cxn ang="0">
                <a:pos x="connsiteX2" y="connsiteY2"/>
              </a:cxn>
            </a:cxnLst>
            <a:rect l="l" t="t" r="r" b="b"/>
            <a:pathLst>
              <a:path w="8874025" h="5929001">
                <a:moveTo>
                  <a:pt x="0" y="0"/>
                </a:moveTo>
                <a:lnTo>
                  <a:pt x="8874025" y="0"/>
                </a:lnTo>
                <a:lnTo>
                  <a:pt x="0" y="5929001"/>
                </a:lnTo>
                <a:close/>
              </a:path>
            </a:pathLst>
          </a:custGeom>
        </p:spPr>
      </p:pic>
      <p:sp>
        <p:nvSpPr>
          <p:cNvPr id="5" name="Rectangle 4">
            <a:extLst>
              <a:ext uri="{FF2B5EF4-FFF2-40B4-BE49-F238E27FC236}">
                <a16:creationId xmlns:a16="http://schemas.microsoft.com/office/drawing/2014/main" id="{BB82D84E-3522-4EB0-B9A9-E25BFA1A0316}"/>
              </a:ext>
            </a:extLst>
          </p:cNvPr>
          <p:cNvSpPr/>
          <p:nvPr/>
        </p:nvSpPr>
        <p:spPr>
          <a:xfrm>
            <a:off x="2787781" y="533338"/>
            <a:ext cx="8363439" cy="769441"/>
          </a:xfrm>
          <a:prstGeom prst="rect">
            <a:avLst/>
          </a:prstGeom>
        </p:spPr>
        <p:txBody>
          <a:bodyPr wrap="square">
            <a:spAutoFit/>
          </a:bodyPr>
          <a:lstStyle/>
          <a:p>
            <a:pPr algn="r" rtl="1">
              <a:lnSpc>
                <a:spcPct val="150000"/>
              </a:lnSpc>
            </a:pPr>
            <a:r>
              <a:rPr lang="fa-IR" sz="3200" b="1" dirty="0">
                <a:solidFill>
                  <a:schemeClr val="tx1">
                    <a:lumMod val="75000"/>
                    <a:lumOff val="25000"/>
                  </a:schemeClr>
                </a:solidFill>
                <a:latin typeface="Adobe Arabic" panose="02040503050201020203" pitchFamily="18" charset="-78"/>
                <a:cs typeface="B Nazanin" panose="00000400000000000000" pitchFamily="2" charset="-78"/>
              </a:rPr>
              <a:t> علایم مسمومیت با سرب</a:t>
            </a:r>
          </a:p>
        </p:txBody>
      </p:sp>
      <p:sp>
        <p:nvSpPr>
          <p:cNvPr id="7" name="TextBox 6">
            <a:extLst>
              <a:ext uri="{FF2B5EF4-FFF2-40B4-BE49-F238E27FC236}">
                <a16:creationId xmlns:a16="http://schemas.microsoft.com/office/drawing/2014/main" id="{A5644C01-40D4-36FD-CB15-56360C5920DB}"/>
              </a:ext>
            </a:extLst>
          </p:cNvPr>
          <p:cNvSpPr txBox="1"/>
          <p:nvPr/>
        </p:nvSpPr>
        <p:spPr>
          <a:xfrm>
            <a:off x="5166310" y="1679144"/>
            <a:ext cx="6094140" cy="3747180"/>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fa-IR" sz="2000" dirty="0">
                <a:cs typeface="B Nazanin" panose="00000400000000000000" pitchFamily="2" charset="-78"/>
              </a:rPr>
              <a:t>افزایش فشار خون وبیماری قلبی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درد عضله و مفاصل</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مشکلات تمرکز و حافظه</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سردرد و کم وخونی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اختلالات خلقی</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کاهش تعداد اسپرم</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سقط جنین</a:t>
            </a:r>
          </a:p>
          <a:p>
            <a:pPr marL="342900" indent="-342900" algn="r" rtl="1">
              <a:lnSpc>
                <a:spcPct val="150000"/>
              </a:lnSpc>
              <a:buFont typeface="Arial" panose="020B0604020202020204" pitchFamily="34" charset="0"/>
              <a:buChar char="•"/>
            </a:pPr>
            <a:r>
              <a:rPr lang="fa-IR" sz="2000" dirty="0">
                <a:cs typeface="B Nazanin" panose="00000400000000000000" pitchFamily="2" charset="-78"/>
              </a:rPr>
              <a:t>نروپاتی محیطی</a:t>
            </a:r>
          </a:p>
        </p:txBody>
      </p:sp>
    </p:spTree>
    <p:extLst>
      <p:ext uri="{BB962C8B-B14F-4D97-AF65-F5344CB8AC3E}">
        <p14:creationId xmlns:p14="http://schemas.microsoft.com/office/powerpoint/2010/main" val="2713752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3429</TotalTime>
  <Words>3416</Words>
  <Application>Microsoft Office PowerPoint</Application>
  <PresentationFormat>Widescreen</PresentationFormat>
  <Paragraphs>360</Paragraphs>
  <Slides>51</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51</vt:i4>
      </vt:variant>
    </vt:vector>
  </HeadingPairs>
  <TitlesOfParts>
    <vt:vector size="73" baseType="lpstr">
      <vt:lpstr>2  Badr</vt:lpstr>
      <vt:lpstr>2  Nazanin</vt:lpstr>
      <vt:lpstr>Adobe Arabic</vt:lpstr>
      <vt:lpstr>Arial</vt:lpstr>
      <vt:lpstr>B Yekan</vt:lpstr>
      <vt:lpstr>Book Antiqua</vt:lpstr>
      <vt:lpstr>Calibri</vt:lpstr>
      <vt:lpstr>Calibri Light</vt:lpstr>
      <vt:lpstr>Century Gothic</vt:lpstr>
      <vt:lpstr>customFont</vt:lpstr>
      <vt:lpstr>IranNastaliq</vt:lpstr>
      <vt:lpstr>iransans</vt:lpstr>
      <vt:lpstr>iransans</vt:lpstr>
      <vt:lpstr>Lalezar</vt:lpstr>
      <vt:lpstr>Microsoft Sans Serif</vt:lpstr>
      <vt:lpstr>Symbol</vt:lpstr>
      <vt:lpstr>Tahoma</vt:lpstr>
      <vt:lpstr>Tahoma</vt:lpstr>
      <vt:lpstr>Times New Roman</vt:lpstr>
      <vt:lpstr>Vazirmatn</vt:lpstr>
      <vt:lpstr>Verdana</vt:lpstr>
      <vt:lpstr>Office Theme</vt:lpstr>
      <vt:lpstr>PowerPoint Presentation</vt:lpstr>
      <vt:lpstr>PowerPoint Presentation</vt:lpstr>
      <vt:lpstr>PowerPoint Presentation</vt:lpstr>
      <vt:lpstr>PowerPoint Presentation</vt:lpstr>
      <vt:lpstr>کاربرد فلزات سنگین</vt:lpstr>
      <vt:lpstr>PowerPoint Presentation</vt:lpstr>
      <vt:lpstr>معرفی برخی فلزات سنگین و تاثیرات بیولوژیکی آنها</vt:lpstr>
      <vt:lpstr>کاربرد </vt:lpstr>
      <vt:lpstr>PowerPoint Presentation</vt:lpstr>
      <vt:lpstr> علایم مسمومیت با سرب درکودکان</vt:lpstr>
      <vt:lpstr>کادمیوم:</vt:lpstr>
      <vt:lpstr>راه های مسمومیت با کادمیوم</vt:lpstr>
      <vt:lpstr>PowerPoint Presentation</vt:lpstr>
      <vt:lpstr>آرسنیک:</vt:lpstr>
      <vt:lpstr>راه های مسمومیت با آرسنیک</vt:lpstr>
      <vt:lpstr>جیوه :</vt:lpstr>
      <vt:lpstr>کاربرد</vt:lpstr>
      <vt:lpstr>علایم مسمومیت با جیوه</vt:lpstr>
      <vt:lpstr>آنالیز دستگاهی فلزات سنگین  </vt:lpstr>
      <vt:lpstr> دستگاه طیف سنجی جذب اتمی </vt:lpstr>
      <vt:lpstr>اجزاء دستگاه جذب اتمی</vt:lpstr>
      <vt:lpstr>منابع تابش</vt:lpstr>
      <vt:lpstr>PowerPoint Presentation</vt:lpstr>
      <vt:lpstr>لامپ تخلیه ای بدون الکترود(Electroless Discharge Lamp-EDL) </vt:lpstr>
      <vt:lpstr>دستگاه طیف سنجی جذب اتمی </vt:lpstr>
      <vt:lpstr>دستگاه جذب اتمي کوره (Furnace AAS)</vt:lpstr>
      <vt:lpstr>PowerPoint Presentation</vt:lpstr>
      <vt:lpstr> Temperature Programming  </vt:lpstr>
      <vt:lpstr>روش کارو نکات قابل توجه در کار با جذب اتمی کوره</vt:lpstr>
      <vt:lpstr>روش کارو نکات قابل توجه در کار با جذب اتمی کوره (ادامه )</vt:lpstr>
      <vt:lpstr> اتمیک شعله    (Flame AAS) </vt:lpstr>
      <vt:lpstr>روش کار و نکات قابل توجه در کار با اتمیک شعله</vt:lpstr>
      <vt:lpstr>  اتمیک هیدرید    (VGA-AAS)  </vt:lpstr>
      <vt:lpstr> دستگاه جذب اتمي هيدريد  </vt:lpstr>
      <vt:lpstr>روش کار و نکات مورد توجه درکار با اتمیک هيدريد   </vt:lpstr>
      <vt:lpstr>آماده سازی نمونه برای آنالیز</vt:lpstr>
      <vt:lpstr>اصول كلي در تهيه آنالیت</vt:lpstr>
      <vt:lpstr> اصول مورد توجه در آماده سازي نمونه جهت تعيين مقدار فلزات سنگين</vt:lpstr>
      <vt:lpstr> اصول مورد توجه در آماده سازي نمونه جهت تعيين مقدار فلزات سنگین (ادامه)</vt:lpstr>
      <vt:lpstr> اصول مورد توجه در آماده سازي نمونه جهت تعيين مقدار فلزات سنگين(ادامه)  </vt:lpstr>
      <vt:lpstr>اصول مورد توجه در آماده سازي نمونه جهت تعيين مقدار فلزات سنگين (ادامه)</vt:lpstr>
      <vt:lpstr> روشهاي رايج آماده سازي نمونه جهت آناليز فلزات سنگين</vt:lpstr>
      <vt:lpstr>PowerPoint Presentation</vt:lpstr>
      <vt:lpstr> روشهاي هضم باز  (open vessel) </vt:lpstr>
      <vt:lpstr>روشهاي هضم بسته (close vessel)</vt:lpstr>
      <vt:lpstr>PowerPoint Presentation</vt:lpstr>
      <vt:lpstr>روش خاكسترگيري (Dry Ashing)</vt:lpstr>
      <vt:lpstr>نكات روش خاكسترگيري</vt:lpstr>
      <vt:lpstr>مشکلات روش خاکسترگیری</vt:lpstr>
      <vt:lpstr>مقايسه مزايا و معايب روشهاي آماده سازي نمونه جهت اندازه گيري  فلزات سنگين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amiros</dc:creator>
  <cp:lastModifiedBy>lab</cp:lastModifiedBy>
  <cp:revision>196</cp:revision>
  <dcterms:created xsi:type="dcterms:W3CDTF">2019-12-22T07:18:48Z</dcterms:created>
  <dcterms:modified xsi:type="dcterms:W3CDTF">2023-12-12T08:56:29Z</dcterms:modified>
</cp:coreProperties>
</file>